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0"/>
  </p:notesMasterIdLst>
  <p:sldIdLst>
    <p:sldId id="256" r:id="rId2"/>
    <p:sldId id="277" r:id="rId3"/>
    <p:sldId id="271" r:id="rId4"/>
    <p:sldId id="290" r:id="rId5"/>
    <p:sldId id="291" r:id="rId6"/>
    <p:sldId id="292" r:id="rId7"/>
    <p:sldId id="293" r:id="rId8"/>
    <p:sldId id="278" r:id="rId9"/>
    <p:sldId id="294" r:id="rId10"/>
    <p:sldId id="295" r:id="rId11"/>
    <p:sldId id="283" r:id="rId12"/>
    <p:sldId id="284" r:id="rId13"/>
    <p:sldId id="296" r:id="rId14"/>
    <p:sldId id="297" r:id="rId15"/>
    <p:sldId id="298" r:id="rId16"/>
    <p:sldId id="299" r:id="rId17"/>
    <p:sldId id="300" r:id="rId18"/>
    <p:sldId id="301" r:id="rId19"/>
    <p:sldId id="279" r:id="rId20"/>
    <p:sldId id="311" r:id="rId21"/>
    <p:sldId id="282" r:id="rId22"/>
    <p:sldId id="312" r:id="rId23"/>
    <p:sldId id="281" r:id="rId24"/>
    <p:sldId id="302" r:id="rId25"/>
    <p:sldId id="303" r:id="rId26"/>
    <p:sldId id="304" r:id="rId27"/>
    <p:sldId id="305" r:id="rId28"/>
    <p:sldId id="306" r:id="rId29"/>
    <p:sldId id="307" r:id="rId30"/>
    <p:sldId id="308" r:id="rId31"/>
    <p:sldId id="280" r:id="rId32"/>
    <p:sldId id="309" r:id="rId33"/>
    <p:sldId id="310" r:id="rId34"/>
    <p:sldId id="286" r:id="rId35"/>
    <p:sldId id="313" r:id="rId36"/>
    <p:sldId id="285" r:id="rId37"/>
    <p:sldId id="288" r:id="rId38"/>
    <p:sldId id="289"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81"/>
    <p:restoredTop sz="79935"/>
  </p:normalViewPr>
  <p:slideViewPr>
    <p:cSldViewPr snapToGrid="0" snapToObjects="1">
      <p:cViewPr varScale="1">
        <p:scale>
          <a:sx n="150" d="100"/>
          <a:sy n="150" d="100"/>
        </p:scale>
        <p:origin x="22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ACEDD8-EE01-2547-B7C9-E38E8EE98135}" type="datetimeFigureOut">
              <a:rPr lang="en-US" smtClean="0"/>
              <a:t>6/15/23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CD079F-D4B9-5549-AC10-BDF83F0E8055}" type="slidenum">
              <a:rPr lang="en-US" smtClean="0"/>
              <a:t>‹#›</a:t>
            </a:fld>
            <a:endParaRPr lang="en-US"/>
          </a:p>
        </p:txBody>
      </p:sp>
    </p:spTree>
    <p:extLst>
      <p:ext uri="{BB962C8B-B14F-4D97-AF65-F5344CB8AC3E}">
        <p14:creationId xmlns:p14="http://schemas.microsoft.com/office/powerpoint/2010/main" val="1355775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chapter explores the most common approaches by which researchers incorporate human </a:t>
            </a:r>
            <a:r>
              <a:rPr lang="en-US" dirty="0" err="1"/>
              <a:t>behaviour</a:t>
            </a:r>
            <a:r>
              <a:rPr lang="en-US" dirty="0"/>
              <a:t> into agent-based models. We explain why it can be necessary to model human </a:t>
            </a:r>
            <a:r>
              <a:rPr lang="en-US" dirty="0" err="1"/>
              <a:t>behaviour</a:t>
            </a:r>
            <a:r>
              <a:rPr lang="en-US" dirty="0"/>
              <a:t> and the main considerations that the researcher needs to be aware of when developing an agent-based model.  From this, we present an overview of the two main broad approaches, mathematical and conceptual cognitive models when it comes to modelling human </a:t>
            </a:r>
            <a:r>
              <a:rPr lang="en-US" dirty="0" err="1"/>
              <a:t>behaviour</a:t>
            </a:r>
            <a:r>
              <a:rPr lang="en-US" dirty="0"/>
              <a:t> in agent-based models.  We supplement this discussion with two case-studies that provide examples of how these approaches can be implemented, both examples have the model code available that can be downloaded and experimented with. The chapter finishes with a discussion of some of the thorny issues that researchers need to be aware of when attempting to simulate </a:t>
            </a:r>
            <a:r>
              <a:rPr lang="en-US" dirty="0" err="1"/>
              <a:t>behaviour</a:t>
            </a:r>
            <a:r>
              <a:rPr lang="en-US" dirty="0"/>
              <a:t> within agent-based models.</a:t>
            </a:r>
          </a:p>
          <a:p>
            <a:endParaRPr lang="en-US" dirty="0"/>
          </a:p>
        </p:txBody>
      </p:sp>
      <p:sp>
        <p:nvSpPr>
          <p:cNvPr id="4" name="Slide Number Placeholder 3"/>
          <p:cNvSpPr>
            <a:spLocks noGrp="1"/>
          </p:cNvSpPr>
          <p:nvPr>
            <p:ph type="sldNum" sz="quarter" idx="10"/>
          </p:nvPr>
        </p:nvSpPr>
        <p:spPr/>
        <p:txBody>
          <a:bodyPr/>
          <a:lstStyle/>
          <a:p>
            <a:fld id="{43CD079F-D4B9-5549-AC10-BDF83F0E8055}" type="slidenum">
              <a:rPr lang="en-US" smtClean="0"/>
              <a:t>1</a:t>
            </a:fld>
            <a:endParaRPr lang="en-US"/>
          </a:p>
        </p:txBody>
      </p:sp>
    </p:spTree>
    <p:extLst>
      <p:ext uri="{BB962C8B-B14F-4D97-AF65-F5344CB8AC3E}">
        <p14:creationId xmlns:p14="http://schemas.microsoft.com/office/powerpoint/2010/main" val="140864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chapter explores the most common approaches by which researchers incorporate human </a:t>
            </a:r>
            <a:r>
              <a:rPr lang="en-US" dirty="0" err="1"/>
              <a:t>behaviour</a:t>
            </a:r>
            <a:r>
              <a:rPr lang="en-US" dirty="0"/>
              <a:t> into agent-based models. We explain why it can be necessary to model human </a:t>
            </a:r>
            <a:r>
              <a:rPr lang="en-US" dirty="0" err="1"/>
              <a:t>behaviour</a:t>
            </a:r>
            <a:r>
              <a:rPr lang="en-US" dirty="0"/>
              <a:t> and the main considerations that the researcher needs to be aware of when developing an agent-based model.  From this, we present an overview of the two main broad approaches, mathematical and conceptual cognitive models when it comes to modelling human </a:t>
            </a:r>
            <a:r>
              <a:rPr lang="en-US" dirty="0" err="1"/>
              <a:t>behaviour</a:t>
            </a:r>
            <a:r>
              <a:rPr lang="en-US" dirty="0"/>
              <a:t> in agent-based models.  We supplement this discussion with two case-studies that provide examples of how these approaches can be implemented, both examples have the model code available that can be downloaded and experimented with. The chapter finishes with a discussion of some of the thorny issues that researchers need to be aware of when attempting to simulate </a:t>
            </a:r>
            <a:r>
              <a:rPr lang="en-US" dirty="0" err="1"/>
              <a:t>behaviour</a:t>
            </a:r>
            <a:r>
              <a:rPr lang="en-US" dirty="0"/>
              <a:t> within agent-based models.</a:t>
            </a:r>
          </a:p>
          <a:p>
            <a:endParaRPr lang="en-US" dirty="0"/>
          </a:p>
        </p:txBody>
      </p:sp>
      <p:sp>
        <p:nvSpPr>
          <p:cNvPr id="4" name="Slide Number Placeholder 3"/>
          <p:cNvSpPr>
            <a:spLocks noGrp="1"/>
          </p:cNvSpPr>
          <p:nvPr>
            <p:ph type="sldNum" sz="quarter" idx="5"/>
          </p:nvPr>
        </p:nvSpPr>
        <p:spPr/>
        <p:txBody>
          <a:bodyPr/>
          <a:lstStyle/>
          <a:p>
            <a:fld id="{43CD079F-D4B9-5549-AC10-BDF83F0E8055}" type="slidenum">
              <a:rPr lang="en-US" smtClean="0"/>
              <a:t>2</a:t>
            </a:fld>
            <a:endParaRPr lang="en-US"/>
          </a:p>
        </p:txBody>
      </p:sp>
    </p:spTree>
    <p:extLst>
      <p:ext uri="{BB962C8B-B14F-4D97-AF65-F5344CB8AC3E}">
        <p14:creationId xmlns:p14="http://schemas.microsoft.com/office/powerpoint/2010/main" val="2907070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pitchFamily="2" charset="0"/>
              </a:rPr>
              <a:t>The explosion in individual data, along with increases in computing power, offers some explanation for the rise in popularity of agent-based modelling over the two past decades. However, simulating individuals (human or otherwise) presents a unique challenge for </a:t>
            </a:r>
            <a:r>
              <a:rPr lang="en-US" dirty="0" err="1">
                <a:effectLst/>
                <a:latin typeface="Helvetica" pitchFamily="2" charset="0"/>
              </a:rPr>
              <a:t>modellers</a:t>
            </a:r>
            <a:r>
              <a:rPr lang="en-US" dirty="0">
                <a:effectLst/>
                <a:latin typeface="Helvetica" pitchFamily="2" charset="0"/>
              </a:rPr>
              <a:t>.</a:t>
            </a:r>
          </a:p>
          <a:p>
            <a:endParaRPr lang="en-US" dirty="0"/>
          </a:p>
        </p:txBody>
      </p:sp>
      <p:sp>
        <p:nvSpPr>
          <p:cNvPr id="4" name="Slide Number Placeholder 3"/>
          <p:cNvSpPr>
            <a:spLocks noGrp="1"/>
          </p:cNvSpPr>
          <p:nvPr>
            <p:ph type="sldNum" sz="quarter" idx="5"/>
          </p:nvPr>
        </p:nvSpPr>
        <p:spPr/>
        <p:txBody>
          <a:bodyPr/>
          <a:lstStyle/>
          <a:p>
            <a:fld id="{43CD079F-D4B9-5549-AC10-BDF83F0E8055}" type="slidenum">
              <a:rPr lang="en-US" smtClean="0"/>
              <a:t>4</a:t>
            </a:fld>
            <a:endParaRPr lang="en-US"/>
          </a:p>
        </p:txBody>
      </p:sp>
    </p:spTree>
    <p:extLst>
      <p:ext uri="{BB962C8B-B14F-4D97-AF65-F5344CB8AC3E}">
        <p14:creationId xmlns:p14="http://schemas.microsoft.com/office/powerpoint/2010/main" val="3970529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pitchFamily="2" charset="0"/>
              </a:rPr>
              <a:t>Fortunately, human behavior is often predictable, as the following example shows:</a:t>
            </a:r>
          </a:p>
          <a:p>
            <a:endParaRPr lang="en-US" dirty="0"/>
          </a:p>
        </p:txBody>
      </p:sp>
      <p:sp>
        <p:nvSpPr>
          <p:cNvPr id="4" name="Slide Number Placeholder 3"/>
          <p:cNvSpPr>
            <a:spLocks noGrp="1"/>
          </p:cNvSpPr>
          <p:nvPr>
            <p:ph type="sldNum" sz="quarter" idx="5"/>
          </p:nvPr>
        </p:nvSpPr>
        <p:spPr/>
        <p:txBody>
          <a:bodyPr/>
          <a:lstStyle/>
          <a:p>
            <a:fld id="{43CD079F-D4B9-5549-AC10-BDF83F0E8055}" type="slidenum">
              <a:rPr lang="en-US" smtClean="0"/>
              <a:t>6</a:t>
            </a:fld>
            <a:endParaRPr lang="en-US"/>
          </a:p>
        </p:txBody>
      </p:sp>
    </p:spTree>
    <p:extLst>
      <p:ext uri="{BB962C8B-B14F-4D97-AF65-F5344CB8AC3E}">
        <p14:creationId xmlns:p14="http://schemas.microsoft.com/office/powerpoint/2010/main" val="4276262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CD079F-D4B9-5549-AC10-BDF83F0E8055}" type="slidenum">
              <a:rPr lang="en-US" smtClean="0"/>
              <a:t>8</a:t>
            </a:fld>
            <a:endParaRPr lang="en-US"/>
          </a:p>
        </p:txBody>
      </p:sp>
    </p:spTree>
    <p:extLst>
      <p:ext uri="{BB962C8B-B14F-4D97-AF65-F5344CB8AC3E}">
        <p14:creationId xmlns:p14="http://schemas.microsoft.com/office/powerpoint/2010/main" val="2088780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CD079F-D4B9-5549-AC10-BDF83F0E8055}" type="slidenum">
              <a:rPr lang="en-US" smtClean="0"/>
              <a:t>14</a:t>
            </a:fld>
            <a:endParaRPr lang="en-US"/>
          </a:p>
        </p:txBody>
      </p:sp>
    </p:spTree>
    <p:extLst>
      <p:ext uri="{BB962C8B-B14F-4D97-AF65-F5344CB8AC3E}">
        <p14:creationId xmlns:p14="http://schemas.microsoft.com/office/powerpoint/2010/main" val="1121638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Heuristic model of route choice: (A) breakdown of space into a hierarchy, differentiating regional, node-based, and road segment-based decision-making; (B) an</a:t>
            </a:r>
          </a:p>
          <a:p>
            <a:r>
              <a:rPr lang="en-US" dirty="0"/>
              <a:t>example route choice process, where different heuristic rule sets are engaged at each level of the hierarchy</a:t>
            </a:r>
          </a:p>
        </p:txBody>
      </p:sp>
      <p:sp>
        <p:nvSpPr>
          <p:cNvPr id="4" name="Slide Number Placeholder 3"/>
          <p:cNvSpPr>
            <a:spLocks noGrp="1"/>
          </p:cNvSpPr>
          <p:nvPr>
            <p:ph type="sldNum" sz="quarter" idx="5"/>
          </p:nvPr>
        </p:nvSpPr>
        <p:spPr/>
        <p:txBody>
          <a:bodyPr/>
          <a:lstStyle/>
          <a:p>
            <a:fld id="{43CD079F-D4B9-5549-AC10-BDF83F0E8055}" type="slidenum">
              <a:rPr lang="en-US" smtClean="0"/>
              <a:t>31</a:t>
            </a:fld>
            <a:endParaRPr lang="en-US"/>
          </a:p>
        </p:txBody>
      </p:sp>
    </p:spTree>
    <p:extLst>
      <p:ext uri="{BB962C8B-B14F-4D97-AF65-F5344CB8AC3E}">
        <p14:creationId xmlns:p14="http://schemas.microsoft.com/office/powerpoint/2010/main" val="7331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CD079F-D4B9-5549-AC10-BDF83F0E8055}" type="slidenum">
              <a:rPr lang="en-US" smtClean="0"/>
              <a:t>34</a:t>
            </a:fld>
            <a:endParaRPr lang="en-US"/>
          </a:p>
        </p:txBody>
      </p:sp>
    </p:spTree>
    <p:extLst>
      <p:ext uri="{BB962C8B-B14F-4D97-AF65-F5344CB8AC3E}">
        <p14:creationId xmlns:p14="http://schemas.microsoft.com/office/powerpoint/2010/main" val="31696571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CD079F-D4B9-5549-AC10-BDF83F0E8055}" type="slidenum">
              <a:rPr lang="en-US" smtClean="0"/>
              <a:t>36</a:t>
            </a:fld>
            <a:endParaRPr lang="en-US"/>
          </a:p>
        </p:txBody>
      </p:sp>
    </p:spTree>
    <p:extLst>
      <p:ext uri="{BB962C8B-B14F-4D97-AF65-F5344CB8AC3E}">
        <p14:creationId xmlns:p14="http://schemas.microsoft.com/office/powerpoint/2010/main" val="323766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6/15/23</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6/15/23</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abmgis/abmgis/tree/master/Chapter07-ModellingHumanBehaviour/Models/Store_choice_model"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abmgis/abmgis/tree/master/AppendixA/Riots"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youtu.be/gsaQK6lPxf0"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jasss.soc.surrey.ac.uk/17/4/13.html"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github.com/abmgis/abmgis/tree/master/Chapter07-ModellingHumanBehaviour"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8F3E04-0CF2-7040-A837-19F28CF7E888}"/>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9" name="Rectangle 8">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a:solidFill>
                  <a:schemeClr val="bg1"/>
                </a:solidFill>
              </a:rPr>
              <a:t>Chapter 7</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a:solidFill>
                  <a:schemeClr val="bg1"/>
                </a:solidFill>
              </a:rPr>
              <a:t>Modelling Human Behavior</a:t>
            </a:r>
          </a:p>
        </p:txBody>
      </p:sp>
    </p:spTree>
    <p:extLst>
      <p:ext uri="{BB962C8B-B14F-4D97-AF65-F5344CB8AC3E}">
        <p14:creationId xmlns:p14="http://schemas.microsoft.com/office/powerpoint/2010/main" val="2719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FAD16-B3F8-A829-AE72-FE37A05F62EA}"/>
              </a:ext>
            </a:extLst>
          </p:cNvPr>
          <p:cNvSpPr>
            <a:spLocks noGrp="1"/>
          </p:cNvSpPr>
          <p:nvPr>
            <p:ph type="title"/>
          </p:nvPr>
        </p:nvSpPr>
        <p:spPr/>
        <p:txBody>
          <a:bodyPr/>
          <a:lstStyle/>
          <a:p>
            <a:r>
              <a:rPr lang="en-US" dirty="0" err="1"/>
              <a:t>Behavioural</a:t>
            </a:r>
            <a:r>
              <a:rPr lang="en-US" dirty="0"/>
              <a:t> Frameworks</a:t>
            </a:r>
          </a:p>
        </p:txBody>
      </p:sp>
      <p:sp>
        <p:nvSpPr>
          <p:cNvPr id="3" name="Content Placeholder 2">
            <a:extLst>
              <a:ext uri="{FF2B5EF4-FFF2-40B4-BE49-F238E27FC236}">
                <a16:creationId xmlns:a16="http://schemas.microsoft.com/office/drawing/2014/main" id="{B9C94258-6501-0D84-D38B-DD45CAD48C93}"/>
              </a:ext>
            </a:extLst>
          </p:cNvPr>
          <p:cNvSpPr>
            <a:spLocks noGrp="1"/>
          </p:cNvSpPr>
          <p:nvPr>
            <p:ph idx="1"/>
          </p:nvPr>
        </p:nvSpPr>
        <p:spPr/>
        <p:txBody>
          <a:bodyPr/>
          <a:lstStyle/>
          <a:p>
            <a:r>
              <a:rPr lang="en-US" dirty="0"/>
              <a:t>Broadly speaking, there are two scientific approaches to modelling human behavior being developed: </a:t>
            </a:r>
          </a:p>
          <a:p>
            <a:pPr lvl="1"/>
            <a:r>
              <a:rPr lang="en-US" dirty="0"/>
              <a:t>Artificial intelligence using mathematical approaches; </a:t>
            </a:r>
          </a:p>
          <a:p>
            <a:pPr lvl="1"/>
            <a:r>
              <a:rPr lang="en-US" dirty="0"/>
              <a:t>conceptual cognitive approaches that attempt to model all forms of human cognition, including emotions, intuitions and motivations.</a:t>
            </a:r>
          </a:p>
          <a:p>
            <a:r>
              <a:rPr lang="en-US" dirty="0"/>
              <a:t>A number of architectures have been proposed to address how these traits should be mimicked</a:t>
            </a:r>
          </a:p>
        </p:txBody>
      </p:sp>
    </p:spTree>
    <p:extLst>
      <p:ext uri="{BB962C8B-B14F-4D97-AF65-F5344CB8AC3E}">
        <p14:creationId xmlns:p14="http://schemas.microsoft.com/office/powerpoint/2010/main" val="990065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7EE9D-6B5B-2D47-84E0-12965BABDB12}"/>
              </a:ext>
            </a:extLst>
          </p:cNvPr>
          <p:cNvSpPr>
            <a:spLocks noGrp="1"/>
          </p:cNvSpPr>
          <p:nvPr>
            <p:ph type="title"/>
          </p:nvPr>
        </p:nvSpPr>
        <p:spPr/>
        <p:txBody>
          <a:bodyPr/>
          <a:lstStyle/>
          <a:p>
            <a:r>
              <a:rPr lang="en-US" dirty="0"/>
              <a:t>The five main dimensions for distinguishing agent architectures</a:t>
            </a:r>
          </a:p>
        </p:txBody>
      </p:sp>
      <p:pic>
        <p:nvPicPr>
          <p:cNvPr id="5" name="Content Placeholder 4" descr="A screenshot of a cell phone&#10;&#10;Description automatically generated">
            <a:extLst>
              <a:ext uri="{FF2B5EF4-FFF2-40B4-BE49-F238E27FC236}">
                <a16:creationId xmlns:a16="http://schemas.microsoft.com/office/drawing/2014/main" id="{5068DB22-ECF0-F149-9196-2225CEADCA19}"/>
              </a:ext>
            </a:extLst>
          </p:cNvPr>
          <p:cNvPicPr>
            <a:picLocks noGrp="1" noChangeAspect="1"/>
          </p:cNvPicPr>
          <p:nvPr>
            <p:ph idx="1"/>
          </p:nvPr>
        </p:nvPicPr>
        <p:blipFill>
          <a:blip r:embed="rId2"/>
          <a:stretch>
            <a:fillRect/>
          </a:stretch>
        </p:blipFill>
        <p:spPr>
          <a:xfrm>
            <a:off x="1219200" y="1690688"/>
            <a:ext cx="9753600" cy="4859001"/>
          </a:xfrm>
        </p:spPr>
      </p:pic>
    </p:spTree>
    <p:extLst>
      <p:ext uri="{BB962C8B-B14F-4D97-AF65-F5344CB8AC3E}">
        <p14:creationId xmlns:p14="http://schemas.microsoft.com/office/powerpoint/2010/main" val="4253539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text on a white background&#10;&#10;Description automatically generated">
            <a:extLst>
              <a:ext uri="{FF2B5EF4-FFF2-40B4-BE49-F238E27FC236}">
                <a16:creationId xmlns:a16="http://schemas.microsoft.com/office/drawing/2014/main" id="{4B3DB3A9-948A-6841-A82E-C8886A68FBF4}"/>
              </a:ext>
            </a:extLst>
          </p:cNvPr>
          <p:cNvPicPr>
            <a:picLocks noChangeAspect="1"/>
          </p:cNvPicPr>
          <p:nvPr/>
        </p:nvPicPr>
        <p:blipFill rotWithShape="1">
          <a:blip r:embed="rId2"/>
          <a:srcRect l="11911"/>
          <a:stretch/>
        </p:blipFill>
        <p:spPr>
          <a:xfrm rot="5400000">
            <a:off x="1631134" y="1830295"/>
            <a:ext cx="3459786" cy="6595625"/>
          </a:xfrm>
          <a:prstGeom prst="rect">
            <a:avLst/>
          </a:prstGeom>
        </p:spPr>
      </p:pic>
      <p:sp>
        <p:nvSpPr>
          <p:cNvPr id="2" name="Title 1">
            <a:extLst>
              <a:ext uri="{FF2B5EF4-FFF2-40B4-BE49-F238E27FC236}">
                <a16:creationId xmlns:a16="http://schemas.microsoft.com/office/drawing/2014/main" id="{DD7EDF51-515A-594D-A2D6-12E8541B03B3}"/>
              </a:ext>
            </a:extLst>
          </p:cNvPr>
          <p:cNvSpPr>
            <a:spLocks noGrp="1"/>
          </p:cNvSpPr>
          <p:nvPr>
            <p:ph type="title"/>
          </p:nvPr>
        </p:nvSpPr>
        <p:spPr>
          <a:xfrm>
            <a:off x="7277100" y="2006870"/>
            <a:ext cx="4914900" cy="1325563"/>
          </a:xfrm>
        </p:spPr>
        <p:txBody>
          <a:bodyPr>
            <a:normAutofit fontScale="90000"/>
          </a:bodyPr>
          <a:lstStyle/>
          <a:p>
            <a:pPr algn="ctr"/>
            <a:r>
              <a:rPr lang="en-US" dirty="0"/>
              <a:t>Overview of the key assumptions and application areas of popular theories used in representing behavior</a:t>
            </a:r>
          </a:p>
        </p:txBody>
      </p:sp>
      <p:pic>
        <p:nvPicPr>
          <p:cNvPr id="5" name="Content Placeholder 4" descr="A screenshot of a cell phone&#10;&#10;Description automatically generated">
            <a:extLst>
              <a:ext uri="{FF2B5EF4-FFF2-40B4-BE49-F238E27FC236}">
                <a16:creationId xmlns:a16="http://schemas.microsoft.com/office/drawing/2014/main" id="{4C8D32DF-072D-E943-9CAC-BF2C13E3AFD1}"/>
              </a:ext>
            </a:extLst>
          </p:cNvPr>
          <p:cNvPicPr>
            <a:picLocks noGrp="1" noChangeAspect="1"/>
          </p:cNvPicPr>
          <p:nvPr>
            <p:ph idx="1"/>
          </p:nvPr>
        </p:nvPicPr>
        <p:blipFill rotWithShape="1">
          <a:blip r:embed="rId3"/>
          <a:srcRect l="1466" r="4270"/>
          <a:stretch/>
        </p:blipFill>
        <p:spPr>
          <a:xfrm rot="5400000">
            <a:off x="1850561" y="-1475846"/>
            <a:ext cx="3141865" cy="6474693"/>
          </a:xfrm>
        </p:spPr>
      </p:pic>
    </p:spTree>
    <p:extLst>
      <p:ext uri="{BB962C8B-B14F-4D97-AF65-F5344CB8AC3E}">
        <p14:creationId xmlns:p14="http://schemas.microsoft.com/office/powerpoint/2010/main" val="12121477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B95A4-9469-402C-790E-E74BE7CA0622}"/>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ECE54114-ABE3-B444-C6C3-056575BE2BAE}"/>
              </a:ext>
            </a:extLst>
          </p:cNvPr>
          <p:cNvSpPr>
            <a:spLocks noGrp="1"/>
          </p:cNvSpPr>
          <p:nvPr>
            <p:ph idx="1"/>
          </p:nvPr>
        </p:nvSpPr>
        <p:spPr/>
        <p:txBody>
          <a:bodyPr>
            <a:normAutofit/>
          </a:bodyPr>
          <a:lstStyle/>
          <a:p>
            <a:r>
              <a:rPr lang="en-US" dirty="0"/>
              <a:t>There are a number of important challenges that researchers need to address if they are to successfully embed theories on human decision-making into their models:</a:t>
            </a:r>
          </a:p>
          <a:p>
            <a:pPr lvl="1"/>
            <a:r>
              <a:rPr lang="en-US" dirty="0"/>
              <a:t>Finding the relevant theory, formalizing the theory and introducing causality</a:t>
            </a:r>
          </a:p>
          <a:p>
            <a:pPr lvl="1"/>
            <a:r>
              <a:rPr lang="en-US" dirty="0"/>
              <a:t>Making assumptions to fill logical gaps that appear when trying to formalize the theory</a:t>
            </a:r>
          </a:p>
          <a:p>
            <a:pPr lvl="1"/>
            <a:r>
              <a:rPr lang="en-US" dirty="0"/>
              <a:t>Simulating human interactions both in time and space requires the specification of causal relationships about how different factors such as social and psychological factors influence an agent’s decision-making.</a:t>
            </a:r>
          </a:p>
          <a:p>
            <a:endParaRPr lang="en-US" dirty="0"/>
          </a:p>
          <a:p>
            <a:endParaRPr lang="en-US" dirty="0"/>
          </a:p>
        </p:txBody>
      </p:sp>
    </p:spTree>
    <p:extLst>
      <p:ext uri="{BB962C8B-B14F-4D97-AF65-F5344CB8AC3E}">
        <p14:creationId xmlns:p14="http://schemas.microsoft.com/office/powerpoint/2010/main" val="3194881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11BF3-2C18-66FA-C9FF-7510F8404F12}"/>
              </a:ext>
            </a:extLst>
          </p:cNvPr>
          <p:cNvSpPr>
            <a:spLocks noGrp="1"/>
          </p:cNvSpPr>
          <p:nvPr>
            <p:ph type="title"/>
          </p:nvPr>
        </p:nvSpPr>
        <p:spPr/>
        <p:txBody>
          <a:bodyPr>
            <a:normAutofit/>
          </a:bodyPr>
          <a:lstStyle/>
          <a:p>
            <a:r>
              <a:rPr lang="en-US" dirty="0"/>
              <a:t>Representing Behavior: Mathematical Approaches</a:t>
            </a:r>
          </a:p>
        </p:txBody>
      </p:sp>
      <p:sp>
        <p:nvSpPr>
          <p:cNvPr id="3" name="Content Placeholder 2">
            <a:extLst>
              <a:ext uri="{FF2B5EF4-FFF2-40B4-BE49-F238E27FC236}">
                <a16:creationId xmlns:a16="http://schemas.microsoft.com/office/drawing/2014/main" id="{44C636F4-2458-B836-3C5C-86CD0B9FB313}"/>
              </a:ext>
            </a:extLst>
          </p:cNvPr>
          <p:cNvSpPr>
            <a:spLocks noGrp="1"/>
          </p:cNvSpPr>
          <p:nvPr>
            <p:ph idx="1"/>
          </p:nvPr>
        </p:nvSpPr>
        <p:spPr>
          <a:xfrm>
            <a:off x="997226" y="1815685"/>
            <a:ext cx="10515600" cy="4351338"/>
          </a:xfrm>
        </p:spPr>
        <p:txBody>
          <a:bodyPr>
            <a:normAutofit lnSpcReduction="10000"/>
          </a:bodyPr>
          <a:lstStyle/>
          <a:p>
            <a:r>
              <a:rPr lang="en-US" dirty="0"/>
              <a:t>Mathematical approaches center on the custom coding of behaviors within the simulation, such as using random number generators to select a predefined possible choice (e.g., to buy or sell).</a:t>
            </a:r>
          </a:p>
          <a:p>
            <a:endParaRPr lang="en-US" dirty="0"/>
          </a:p>
          <a:p>
            <a:r>
              <a:rPr lang="en-US" dirty="0"/>
              <a:t>Here we present two of the main approaches taken within agent-based models: </a:t>
            </a:r>
            <a:r>
              <a:rPr lang="en-US" b="1" i="1" dirty="0"/>
              <a:t>probabilistic</a:t>
            </a:r>
            <a:r>
              <a:rPr lang="en-US" dirty="0"/>
              <a:t> and </a:t>
            </a:r>
            <a:r>
              <a:rPr lang="en-US" b="1" dirty="0"/>
              <a:t>threshold rules.</a:t>
            </a:r>
            <a:endParaRPr lang="en-US" dirty="0"/>
          </a:p>
          <a:p>
            <a:endParaRPr lang="en-US" dirty="0"/>
          </a:p>
          <a:p>
            <a:r>
              <a:rPr lang="en-US" dirty="0"/>
              <a:t> However, while it has been argued that these approaches to modelling are appropriate when behavior can be well specified, they might not be appropriate when more complex behaviors are needed.</a:t>
            </a:r>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7422987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48B2A-26F1-6842-3EDA-356981F7B00A}"/>
              </a:ext>
            </a:extLst>
          </p:cNvPr>
          <p:cNvSpPr>
            <a:spLocks noGrp="1"/>
          </p:cNvSpPr>
          <p:nvPr>
            <p:ph type="title"/>
          </p:nvPr>
        </p:nvSpPr>
        <p:spPr/>
        <p:txBody>
          <a:bodyPr/>
          <a:lstStyle/>
          <a:p>
            <a:r>
              <a:rPr lang="en-US" dirty="0"/>
              <a:t>Probabilistic Models</a:t>
            </a:r>
          </a:p>
        </p:txBody>
      </p:sp>
      <p:sp>
        <p:nvSpPr>
          <p:cNvPr id="3" name="Content Placeholder 2">
            <a:extLst>
              <a:ext uri="{FF2B5EF4-FFF2-40B4-BE49-F238E27FC236}">
                <a16:creationId xmlns:a16="http://schemas.microsoft.com/office/drawing/2014/main" id="{F842F469-13EE-0549-81B9-B05ECC0AE065}"/>
              </a:ext>
            </a:extLst>
          </p:cNvPr>
          <p:cNvSpPr>
            <a:spLocks noGrp="1"/>
          </p:cNvSpPr>
          <p:nvPr>
            <p:ph idx="1"/>
          </p:nvPr>
        </p:nvSpPr>
        <p:spPr/>
        <p:txBody>
          <a:bodyPr>
            <a:normAutofit lnSpcReduction="10000"/>
          </a:bodyPr>
          <a:lstStyle/>
          <a:p>
            <a:r>
              <a:rPr lang="en-US" dirty="0"/>
              <a:t>Probabilistic models are used when there is a degree of uncertainty or randomness that needs to be accounted for in the rules that an agent operates. </a:t>
            </a:r>
          </a:p>
          <a:p>
            <a:r>
              <a:rPr lang="en-US" dirty="0"/>
              <a:t>E.g., consider a hypothetical shopper buying their lunch. </a:t>
            </a:r>
          </a:p>
          <a:p>
            <a:pPr lvl="1"/>
            <a:r>
              <a:rPr lang="en-US" dirty="0"/>
              <a:t>There might have a choice of sandwiches or noodles, with a probability assigned to each (e.g., a 30% chance of choosing sandwiches and a 70% chance of choosing noodles). </a:t>
            </a:r>
          </a:p>
          <a:p>
            <a:pPr lvl="1"/>
            <a:r>
              <a:rPr lang="en-US" dirty="0"/>
              <a:t>Each time the simulation runs, they might choose different food. </a:t>
            </a:r>
          </a:p>
          <a:p>
            <a:r>
              <a:rPr lang="en-US" dirty="0"/>
              <a:t>These probabilities reflect a lack on information about the choice for lunch – we do not know why a person chooses one thing over another, so we take an educated guess at which it might be.</a:t>
            </a:r>
          </a:p>
        </p:txBody>
      </p:sp>
    </p:spTree>
    <p:extLst>
      <p:ext uri="{BB962C8B-B14F-4D97-AF65-F5344CB8AC3E}">
        <p14:creationId xmlns:p14="http://schemas.microsoft.com/office/powerpoint/2010/main" val="4269818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503DE-46B0-90BF-B273-9674B10A5966}"/>
              </a:ext>
            </a:extLst>
          </p:cNvPr>
          <p:cNvSpPr>
            <a:spLocks noGrp="1"/>
          </p:cNvSpPr>
          <p:nvPr>
            <p:ph type="title"/>
          </p:nvPr>
        </p:nvSpPr>
        <p:spPr/>
        <p:txBody>
          <a:bodyPr/>
          <a:lstStyle/>
          <a:p>
            <a:r>
              <a:rPr lang="en-US" dirty="0"/>
              <a:t>Probabilistic Model Example</a:t>
            </a:r>
          </a:p>
        </p:txBody>
      </p:sp>
      <p:sp>
        <p:nvSpPr>
          <p:cNvPr id="3" name="Content Placeholder 2">
            <a:extLst>
              <a:ext uri="{FF2B5EF4-FFF2-40B4-BE49-F238E27FC236}">
                <a16:creationId xmlns:a16="http://schemas.microsoft.com/office/drawing/2014/main" id="{AC8590D4-D1CF-9BF7-5990-2357F8D9D019}"/>
              </a:ext>
            </a:extLst>
          </p:cNvPr>
          <p:cNvSpPr>
            <a:spLocks noGrp="1"/>
          </p:cNvSpPr>
          <p:nvPr>
            <p:ph idx="1"/>
          </p:nvPr>
        </p:nvSpPr>
        <p:spPr/>
        <p:txBody>
          <a:bodyPr/>
          <a:lstStyle/>
          <a:p>
            <a:r>
              <a:rPr lang="en-US" dirty="0"/>
              <a:t>Probabilistic rules can also be used when an event might take place, but not necessarily by choice of the agent. For example, consider a probability of becoming infected with a specific disease.</a:t>
            </a:r>
          </a:p>
        </p:txBody>
      </p:sp>
      <p:pic>
        <p:nvPicPr>
          <p:cNvPr id="1026" name="Picture 2">
            <a:extLst>
              <a:ext uri="{FF2B5EF4-FFF2-40B4-BE49-F238E27FC236}">
                <a16:creationId xmlns:a16="http://schemas.microsoft.com/office/drawing/2014/main" id="{59245927-C216-BC8C-7E51-8BB65976E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2104" y="3239949"/>
            <a:ext cx="5821017" cy="307195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78E91AE-E8E3-8CDF-1BF6-D0961E362824}"/>
              </a:ext>
            </a:extLst>
          </p:cNvPr>
          <p:cNvSpPr txBox="1"/>
          <p:nvPr/>
        </p:nvSpPr>
        <p:spPr>
          <a:xfrm>
            <a:off x="3419061" y="6444736"/>
            <a:ext cx="5027338" cy="369332"/>
          </a:xfrm>
          <a:prstGeom prst="rect">
            <a:avLst/>
          </a:prstGeom>
          <a:noFill/>
        </p:spPr>
        <p:txBody>
          <a:bodyPr wrap="none" rtlCol="0">
            <a:spAutoFit/>
          </a:bodyPr>
          <a:lstStyle/>
          <a:p>
            <a:r>
              <a:rPr lang="en-US" dirty="0"/>
              <a:t>Appendix A1 - Disease Dynamics in a Refugee Camp</a:t>
            </a:r>
          </a:p>
        </p:txBody>
      </p:sp>
    </p:spTree>
    <p:extLst>
      <p:ext uri="{BB962C8B-B14F-4D97-AF65-F5344CB8AC3E}">
        <p14:creationId xmlns:p14="http://schemas.microsoft.com/office/powerpoint/2010/main" val="1043539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58F6F-5338-09FE-C877-A54F80931B20}"/>
              </a:ext>
            </a:extLst>
          </p:cNvPr>
          <p:cNvSpPr>
            <a:spLocks noGrp="1"/>
          </p:cNvSpPr>
          <p:nvPr>
            <p:ph type="title"/>
          </p:nvPr>
        </p:nvSpPr>
        <p:spPr/>
        <p:txBody>
          <a:bodyPr/>
          <a:lstStyle/>
          <a:p>
            <a:r>
              <a:rPr lang="en-US" dirty="0"/>
              <a:t>Threshold Models</a:t>
            </a:r>
          </a:p>
        </p:txBody>
      </p:sp>
      <p:sp>
        <p:nvSpPr>
          <p:cNvPr id="3" name="Content Placeholder 2">
            <a:extLst>
              <a:ext uri="{FF2B5EF4-FFF2-40B4-BE49-F238E27FC236}">
                <a16:creationId xmlns:a16="http://schemas.microsoft.com/office/drawing/2014/main" id="{FCE96A62-8ACD-B9B3-98A3-2ACF33D1553D}"/>
              </a:ext>
            </a:extLst>
          </p:cNvPr>
          <p:cNvSpPr>
            <a:spLocks noGrp="1"/>
          </p:cNvSpPr>
          <p:nvPr>
            <p:ph idx="1"/>
          </p:nvPr>
        </p:nvSpPr>
        <p:spPr/>
        <p:txBody>
          <a:bodyPr/>
          <a:lstStyle/>
          <a:p>
            <a:r>
              <a:rPr lang="en-US" dirty="0"/>
              <a:t>Threshold rules come into operation when a preset value is exceeded. Depending on the value, this will result in behaviors from a predefined set:</a:t>
            </a:r>
          </a:p>
        </p:txBody>
      </p:sp>
      <p:pic>
        <p:nvPicPr>
          <p:cNvPr id="5" name="Picture 4" descr="A picture containing text, font, white, receipt&#10;&#10;Description automatically generated">
            <a:extLst>
              <a:ext uri="{FF2B5EF4-FFF2-40B4-BE49-F238E27FC236}">
                <a16:creationId xmlns:a16="http://schemas.microsoft.com/office/drawing/2014/main" id="{119F9F7A-7AF6-8B95-8C2F-12A8353F843A}"/>
              </a:ext>
            </a:extLst>
          </p:cNvPr>
          <p:cNvPicPr>
            <a:picLocks noChangeAspect="1"/>
          </p:cNvPicPr>
          <p:nvPr/>
        </p:nvPicPr>
        <p:blipFill>
          <a:blip r:embed="rId2"/>
          <a:stretch>
            <a:fillRect/>
          </a:stretch>
        </p:blipFill>
        <p:spPr>
          <a:xfrm>
            <a:off x="1854753" y="3204817"/>
            <a:ext cx="7772400" cy="1212407"/>
          </a:xfrm>
          <a:prstGeom prst="rect">
            <a:avLst/>
          </a:prstGeom>
        </p:spPr>
      </p:pic>
    </p:spTree>
    <p:extLst>
      <p:ext uri="{BB962C8B-B14F-4D97-AF65-F5344CB8AC3E}">
        <p14:creationId xmlns:p14="http://schemas.microsoft.com/office/powerpoint/2010/main" val="36191241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591D1-09E9-8E9B-07B9-9158AAEBD7F6}"/>
              </a:ext>
            </a:extLst>
          </p:cNvPr>
          <p:cNvSpPr>
            <a:spLocks noGrp="1"/>
          </p:cNvSpPr>
          <p:nvPr>
            <p:ph type="title"/>
          </p:nvPr>
        </p:nvSpPr>
        <p:spPr/>
        <p:txBody>
          <a:bodyPr/>
          <a:lstStyle/>
          <a:p>
            <a:r>
              <a:rPr lang="en-US" dirty="0"/>
              <a:t>Threshold Model Example</a:t>
            </a:r>
          </a:p>
        </p:txBody>
      </p:sp>
      <p:sp>
        <p:nvSpPr>
          <p:cNvPr id="3" name="Content Placeholder 2">
            <a:extLst>
              <a:ext uri="{FF2B5EF4-FFF2-40B4-BE49-F238E27FC236}">
                <a16:creationId xmlns:a16="http://schemas.microsoft.com/office/drawing/2014/main" id="{F94CAA42-9A7C-5AC0-85E9-47270F202D79}"/>
              </a:ext>
            </a:extLst>
          </p:cNvPr>
          <p:cNvSpPr>
            <a:spLocks noGrp="1"/>
          </p:cNvSpPr>
          <p:nvPr>
            <p:ph idx="1"/>
          </p:nvPr>
        </p:nvSpPr>
        <p:spPr/>
        <p:txBody>
          <a:bodyPr>
            <a:normAutofit/>
          </a:bodyPr>
          <a:lstStyle/>
          <a:p>
            <a:r>
              <a:rPr lang="en-US" dirty="0"/>
              <a:t>Schelling (1971) segregation model as only two types of agent, yellow and green. </a:t>
            </a:r>
          </a:p>
          <a:p>
            <a:pPr lvl="1"/>
            <a:r>
              <a:rPr lang="en-US" dirty="0"/>
              <a:t>These agents possess a desire to live in a neighborhood (defined by its eight surrounding cells) with a percentage (</a:t>
            </a:r>
            <a:r>
              <a:rPr lang="en-US" b="1" i="1" dirty="0"/>
              <a:t>the</a:t>
            </a:r>
            <a:r>
              <a:rPr lang="en-US" i="1" dirty="0"/>
              <a:t> </a:t>
            </a:r>
            <a:r>
              <a:rPr lang="en-US" b="1" i="1" dirty="0"/>
              <a:t>threshold</a:t>
            </a:r>
            <a:r>
              <a:rPr lang="en-US" dirty="0"/>
              <a:t>) of neighbors who are identical to themselves. </a:t>
            </a:r>
          </a:p>
          <a:p>
            <a:pPr lvl="1"/>
            <a:r>
              <a:rPr lang="en-US" dirty="0"/>
              <a:t>Initially the agents are randomly distributed throughout the environment. As the simulation begins, the following rules come into play, demonstrated here using a threshold level of 50%:</a:t>
            </a:r>
          </a:p>
        </p:txBody>
      </p:sp>
      <p:pic>
        <p:nvPicPr>
          <p:cNvPr id="5" name="Picture 4">
            <a:extLst>
              <a:ext uri="{FF2B5EF4-FFF2-40B4-BE49-F238E27FC236}">
                <a16:creationId xmlns:a16="http://schemas.microsoft.com/office/drawing/2014/main" id="{AAA3AE36-6C29-11B3-6F25-D756788C346D}"/>
              </a:ext>
            </a:extLst>
          </p:cNvPr>
          <p:cNvPicPr>
            <a:picLocks noChangeAspect="1"/>
          </p:cNvPicPr>
          <p:nvPr/>
        </p:nvPicPr>
        <p:blipFill>
          <a:blip r:embed="rId2"/>
          <a:stretch>
            <a:fillRect/>
          </a:stretch>
        </p:blipFill>
        <p:spPr>
          <a:xfrm>
            <a:off x="2495826" y="5070491"/>
            <a:ext cx="7772400" cy="903479"/>
          </a:xfrm>
          <a:prstGeom prst="rect">
            <a:avLst/>
          </a:prstGeom>
        </p:spPr>
      </p:pic>
    </p:spTree>
    <p:extLst>
      <p:ext uri="{BB962C8B-B14F-4D97-AF65-F5344CB8AC3E}">
        <p14:creationId xmlns:p14="http://schemas.microsoft.com/office/powerpoint/2010/main" val="3968398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DD82B-890D-1148-9DBE-0C9B2A2FA47C}"/>
              </a:ext>
            </a:extLst>
          </p:cNvPr>
          <p:cNvSpPr>
            <a:spLocks noGrp="1"/>
          </p:cNvSpPr>
          <p:nvPr>
            <p:ph type="title"/>
          </p:nvPr>
        </p:nvSpPr>
        <p:spPr/>
        <p:txBody>
          <a:bodyPr/>
          <a:lstStyle/>
          <a:p>
            <a:r>
              <a:rPr lang="en-US" dirty="0"/>
              <a:t>Resulting patterns of segregation from different threshold levels</a:t>
            </a:r>
          </a:p>
        </p:txBody>
      </p:sp>
      <p:pic>
        <p:nvPicPr>
          <p:cNvPr id="5" name="Content Placeholder 4" descr="A close up of a screen&#10;&#10;Description automatically generated">
            <a:extLst>
              <a:ext uri="{FF2B5EF4-FFF2-40B4-BE49-F238E27FC236}">
                <a16:creationId xmlns:a16="http://schemas.microsoft.com/office/drawing/2014/main" id="{8008FFE9-CA9E-C143-9E59-82F5D3D58838}"/>
              </a:ext>
            </a:extLst>
          </p:cNvPr>
          <p:cNvPicPr>
            <a:picLocks noGrp="1" noChangeAspect="1"/>
          </p:cNvPicPr>
          <p:nvPr>
            <p:ph idx="1"/>
          </p:nvPr>
        </p:nvPicPr>
        <p:blipFill>
          <a:blip r:embed="rId2"/>
          <a:stretch>
            <a:fillRect/>
          </a:stretch>
        </p:blipFill>
        <p:spPr>
          <a:xfrm>
            <a:off x="654673" y="2210594"/>
            <a:ext cx="11238877" cy="3098006"/>
          </a:xfrm>
        </p:spPr>
      </p:pic>
    </p:spTree>
    <p:extLst>
      <p:ext uri="{BB962C8B-B14F-4D97-AF65-F5344CB8AC3E}">
        <p14:creationId xmlns:p14="http://schemas.microsoft.com/office/powerpoint/2010/main" val="433326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8DDA-2150-1147-B1F2-04571D79B50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DCCC874-872D-FA48-A5E3-8BFAA487818D}"/>
              </a:ext>
            </a:extLst>
          </p:cNvPr>
          <p:cNvSpPr>
            <a:spLocks noGrp="1"/>
          </p:cNvSpPr>
          <p:nvPr>
            <p:ph idx="1"/>
          </p:nvPr>
        </p:nvSpPr>
        <p:spPr/>
        <p:txBody>
          <a:bodyPr>
            <a:normAutofit/>
          </a:bodyPr>
          <a:lstStyle/>
          <a:p>
            <a:r>
              <a:rPr lang="en-US" dirty="0"/>
              <a:t>By the end of this chapter, students will be able to:</a:t>
            </a:r>
          </a:p>
          <a:p>
            <a:pPr lvl="1"/>
            <a:r>
              <a:rPr lang="en-US" dirty="0"/>
              <a:t>Argue why there is a need to model human behavior</a:t>
            </a:r>
          </a:p>
          <a:p>
            <a:pPr lvl="1"/>
            <a:r>
              <a:rPr lang="en-US" dirty="0"/>
              <a:t>Understand how researchers incorporate human behavior into agent-based models</a:t>
            </a:r>
          </a:p>
          <a:p>
            <a:pPr lvl="2"/>
            <a:r>
              <a:rPr lang="en-US" dirty="0"/>
              <a:t>i.e., mathematical and conceptual cognitive models </a:t>
            </a:r>
          </a:p>
          <a:p>
            <a:pPr lvl="1"/>
            <a:r>
              <a:rPr lang="en-US" dirty="0"/>
              <a:t>Be able to identify the challenges when attempting to simulate behavior within agent-based models.</a:t>
            </a:r>
          </a:p>
          <a:p>
            <a:endParaRPr lang="en-US" dirty="0"/>
          </a:p>
          <a:p>
            <a:endParaRPr lang="en-US" dirty="0"/>
          </a:p>
        </p:txBody>
      </p:sp>
    </p:spTree>
    <p:extLst>
      <p:ext uri="{BB962C8B-B14F-4D97-AF65-F5344CB8AC3E}">
        <p14:creationId xmlns:p14="http://schemas.microsoft.com/office/powerpoint/2010/main" val="200575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198B8-7170-667E-96B4-D1EEBA14D907}"/>
              </a:ext>
            </a:extLst>
          </p:cNvPr>
          <p:cNvSpPr>
            <a:spLocks noGrp="1"/>
          </p:cNvSpPr>
          <p:nvPr>
            <p:ph type="title"/>
          </p:nvPr>
        </p:nvSpPr>
        <p:spPr/>
        <p:txBody>
          <a:bodyPr>
            <a:normAutofit fontScale="90000"/>
          </a:bodyPr>
          <a:lstStyle/>
          <a:p>
            <a:r>
              <a:rPr lang="en-US" dirty="0"/>
              <a:t>Case Study: Simulating Consumer Behavior Using</a:t>
            </a:r>
            <a:br>
              <a:rPr lang="en-US" dirty="0"/>
            </a:br>
            <a:r>
              <a:rPr lang="en-US" dirty="0"/>
              <a:t>Probabilistic Rules</a:t>
            </a:r>
          </a:p>
        </p:txBody>
      </p:sp>
      <p:sp>
        <p:nvSpPr>
          <p:cNvPr id="3" name="Content Placeholder 2">
            <a:extLst>
              <a:ext uri="{FF2B5EF4-FFF2-40B4-BE49-F238E27FC236}">
                <a16:creationId xmlns:a16="http://schemas.microsoft.com/office/drawing/2014/main" id="{E3FF998D-A2D2-7D88-8C80-A4108A51AB4C}"/>
              </a:ext>
            </a:extLst>
          </p:cNvPr>
          <p:cNvSpPr>
            <a:spLocks noGrp="1"/>
          </p:cNvSpPr>
          <p:nvPr>
            <p:ph idx="1"/>
          </p:nvPr>
        </p:nvSpPr>
        <p:spPr/>
        <p:txBody>
          <a:bodyPr>
            <a:normAutofit/>
          </a:bodyPr>
          <a:lstStyle/>
          <a:p>
            <a:r>
              <a:rPr lang="en-US" dirty="0"/>
              <a:t>Simple probabilistic model to simulate different patterns of consumer behavior within a city. </a:t>
            </a:r>
          </a:p>
          <a:p>
            <a:r>
              <a:rPr lang="en-US" dirty="0"/>
              <a:t>This model addressed several key challenges, including: </a:t>
            </a:r>
          </a:p>
          <a:p>
            <a:pPr lvl="1"/>
            <a:r>
              <a:rPr lang="en-US" dirty="0"/>
              <a:t>How do we translate observed behavior into rules that an agent can operate satisfactorily, </a:t>
            </a:r>
          </a:p>
          <a:p>
            <a:pPr lvl="1"/>
            <a:r>
              <a:rPr lang="en-US" dirty="0"/>
              <a:t>Which of the many processes involved in this system should be included? </a:t>
            </a:r>
          </a:p>
          <a:p>
            <a:r>
              <a:rPr lang="en-US" dirty="0"/>
              <a:t>These questions were answered through a detailed analysis of a retailer’s loyalty card database covering a period of several months.</a:t>
            </a:r>
          </a:p>
        </p:txBody>
      </p:sp>
    </p:spTree>
    <p:extLst>
      <p:ext uri="{BB962C8B-B14F-4D97-AF65-F5344CB8AC3E}">
        <p14:creationId xmlns:p14="http://schemas.microsoft.com/office/powerpoint/2010/main" val="997446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6D1DC-5510-7A4E-BF83-CC2C14FB8343}"/>
              </a:ext>
            </a:extLst>
          </p:cNvPr>
          <p:cNvSpPr>
            <a:spLocks noGrp="1"/>
          </p:cNvSpPr>
          <p:nvPr>
            <p:ph type="title"/>
          </p:nvPr>
        </p:nvSpPr>
        <p:spPr/>
        <p:txBody>
          <a:bodyPr/>
          <a:lstStyle/>
          <a:p>
            <a:r>
              <a:rPr lang="en-US" dirty="0"/>
              <a:t>Summary of customer group characteristics</a:t>
            </a:r>
          </a:p>
        </p:txBody>
      </p:sp>
      <p:pic>
        <p:nvPicPr>
          <p:cNvPr id="5" name="Content Placeholder 4" descr="A screenshot of a cell phone&#10;&#10;Description automatically generated">
            <a:extLst>
              <a:ext uri="{FF2B5EF4-FFF2-40B4-BE49-F238E27FC236}">
                <a16:creationId xmlns:a16="http://schemas.microsoft.com/office/drawing/2014/main" id="{82780041-0B4D-D94D-A0E8-6C8306094EA4}"/>
              </a:ext>
            </a:extLst>
          </p:cNvPr>
          <p:cNvPicPr>
            <a:picLocks noGrp="1" noChangeAspect="1"/>
          </p:cNvPicPr>
          <p:nvPr>
            <p:ph idx="1"/>
          </p:nvPr>
        </p:nvPicPr>
        <p:blipFill>
          <a:blip r:embed="rId2"/>
          <a:stretch>
            <a:fillRect/>
          </a:stretch>
        </p:blipFill>
        <p:spPr>
          <a:xfrm>
            <a:off x="1866900" y="1690688"/>
            <a:ext cx="8458200" cy="4887982"/>
          </a:xfrm>
        </p:spPr>
      </p:pic>
    </p:spTree>
    <p:extLst>
      <p:ext uri="{BB962C8B-B14F-4D97-AF65-F5344CB8AC3E}">
        <p14:creationId xmlns:p14="http://schemas.microsoft.com/office/powerpoint/2010/main" val="2968559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E997F-950D-B928-ED20-445650DFD3BD}"/>
              </a:ext>
            </a:extLst>
          </p:cNvPr>
          <p:cNvSpPr>
            <a:spLocks noGrp="1"/>
          </p:cNvSpPr>
          <p:nvPr>
            <p:ph type="title"/>
          </p:nvPr>
        </p:nvSpPr>
        <p:spPr/>
        <p:txBody>
          <a:bodyPr>
            <a:normAutofit fontScale="90000"/>
          </a:bodyPr>
          <a:lstStyle/>
          <a:p>
            <a:r>
              <a:rPr lang="en-US" dirty="0"/>
              <a:t>Case Study: Simulating Consumer Behavior Using</a:t>
            </a:r>
            <a:br>
              <a:rPr lang="en-US" dirty="0"/>
            </a:br>
            <a:r>
              <a:rPr lang="en-US" dirty="0"/>
              <a:t>Probabilistic Rules</a:t>
            </a:r>
          </a:p>
        </p:txBody>
      </p:sp>
      <p:sp>
        <p:nvSpPr>
          <p:cNvPr id="3" name="Content Placeholder 2">
            <a:extLst>
              <a:ext uri="{FF2B5EF4-FFF2-40B4-BE49-F238E27FC236}">
                <a16:creationId xmlns:a16="http://schemas.microsoft.com/office/drawing/2014/main" id="{5395C478-608B-1126-701E-54FFEA5C059C}"/>
              </a:ext>
            </a:extLst>
          </p:cNvPr>
          <p:cNvSpPr>
            <a:spLocks noGrp="1"/>
          </p:cNvSpPr>
          <p:nvPr>
            <p:ph idx="1"/>
          </p:nvPr>
        </p:nvSpPr>
        <p:spPr/>
        <p:txBody>
          <a:bodyPr/>
          <a:lstStyle/>
          <a:p>
            <a:r>
              <a:rPr lang="en-US" dirty="0"/>
              <a:t>A agent of consumer type 4 would operate the following rules:</a:t>
            </a:r>
          </a:p>
          <a:p>
            <a:endParaRPr lang="en-US" dirty="0"/>
          </a:p>
          <a:p>
            <a:endParaRPr lang="en-US" dirty="0"/>
          </a:p>
          <a:p>
            <a:endParaRPr lang="en-US" dirty="0"/>
          </a:p>
          <a:p>
            <a:r>
              <a:rPr lang="en-US" dirty="0"/>
              <a:t>And an agent of consumer type 6 would use the following:</a:t>
            </a:r>
          </a:p>
        </p:txBody>
      </p:sp>
      <p:pic>
        <p:nvPicPr>
          <p:cNvPr id="5" name="Picture 4" descr="A picture containing text, font, white, receipt&#10;&#10;Description automatically generated">
            <a:extLst>
              <a:ext uri="{FF2B5EF4-FFF2-40B4-BE49-F238E27FC236}">
                <a16:creationId xmlns:a16="http://schemas.microsoft.com/office/drawing/2014/main" id="{56C6AB1C-0B4B-EAF6-4F68-5CD22A6899EE}"/>
              </a:ext>
            </a:extLst>
          </p:cNvPr>
          <p:cNvPicPr>
            <a:picLocks noChangeAspect="1"/>
          </p:cNvPicPr>
          <p:nvPr/>
        </p:nvPicPr>
        <p:blipFill>
          <a:blip r:embed="rId2"/>
          <a:stretch>
            <a:fillRect/>
          </a:stretch>
        </p:blipFill>
        <p:spPr>
          <a:xfrm>
            <a:off x="2209800" y="2474778"/>
            <a:ext cx="7772400" cy="1020363"/>
          </a:xfrm>
          <a:prstGeom prst="rect">
            <a:avLst/>
          </a:prstGeom>
        </p:spPr>
      </p:pic>
      <p:pic>
        <p:nvPicPr>
          <p:cNvPr id="8" name="Picture 7" descr="A picture containing text, font, white, receipt&#10;&#10;Description automatically generated">
            <a:extLst>
              <a:ext uri="{FF2B5EF4-FFF2-40B4-BE49-F238E27FC236}">
                <a16:creationId xmlns:a16="http://schemas.microsoft.com/office/drawing/2014/main" id="{49CFDDBD-A3CE-DAC5-3FDE-52A340104A30}"/>
              </a:ext>
            </a:extLst>
          </p:cNvPr>
          <p:cNvPicPr>
            <a:picLocks noChangeAspect="1"/>
          </p:cNvPicPr>
          <p:nvPr/>
        </p:nvPicPr>
        <p:blipFill>
          <a:blip r:embed="rId3"/>
          <a:stretch>
            <a:fillRect/>
          </a:stretch>
        </p:blipFill>
        <p:spPr>
          <a:xfrm>
            <a:off x="2863850" y="4519083"/>
            <a:ext cx="6464300" cy="901700"/>
          </a:xfrm>
          <a:prstGeom prst="rect">
            <a:avLst/>
          </a:prstGeom>
        </p:spPr>
      </p:pic>
    </p:spTree>
    <p:extLst>
      <p:ext uri="{BB962C8B-B14F-4D97-AF65-F5344CB8AC3E}">
        <p14:creationId xmlns:p14="http://schemas.microsoft.com/office/powerpoint/2010/main" val="599339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BA1B7-101A-944D-97B2-E8228E2EAD08}"/>
              </a:ext>
            </a:extLst>
          </p:cNvPr>
          <p:cNvSpPr>
            <a:spLocks noGrp="1"/>
          </p:cNvSpPr>
          <p:nvPr>
            <p:ph type="title"/>
          </p:nvPr>
        </p:nvSpPr>
        <p:spPr/>
        <p:txBody>
          <a:bodyPr>
            <a:normAutofit/>
          </a:bodyPr>
          <a:lstStyle/>
          <a:p>
            <a:r>
              <a:rPr lang="en-US" dirty="0"/>
              <a:t>Basic spatial environment created within NetLogo that the consumer agents occupy</a:t>
            </a:r>
          </a:p>
        </p:txBody>
      </p:sp>
      <p:pic>
        <p:nvPicPr>
          <p:cNvPr id="5" name="Content Placeholder 4" descr="A picture containing screenshot&#10;&#10;Description automatically generated">
            <a:extLst>
              <a:ext uri="{FF2B5EF4-FFF2-40B4-BE49-F238E27FC236}">
                <a16:creationId xmlns:a16="http://schemas.microsoft.com/office/drawing/2014/main" id="{5226CEB4-AA66-534F-8715-2B932006D6FA}"/>
              </a:ext>
            </a:extLst>
          </p:cNvPr>
          <p:cNvPicPr>
            <a:picLocks noGrp="1" noChangeAspect="1"/>
          </p:cNvPicPr>
          <p:nvPr>
            <p:ph idx="1"/>
          </p:nvPr>
        </p:nvPicPr>
        <p:blipFill>
          <a:blip r:embed="rId2"/>
          <a:stretch>
            <a:fillRect/>
          </a:stretch>
        </p:blipFill>
        <p:spPr>
          <a:xfrm>
            <a:off x="3613150" y="1951020"/>
            <a:ext cx="4305300" cy="4541855"/>
          </a:xfrm>
        </p:spPr>
      </p:pic>
      <p:sp>
        <p:nvSpPr>
          <p:cNvPr id="6" name="TextBox 5">
            <a:extLst>
              <a:ext uri="{FF2B5EF4-FFF2-40B4-BE49-F238E27FC236}">
                <a16:creationId xmlns:a16="http://schemas.microsoft.com/office/drawing/2014/main" id="{8713B193-4EDA-2243-A5E9-52681C7838E4}"/>
              </a:ext>
            </a:extLst>
          </p:cNvPr>
          <p:cNvSpPr txBox="1"/>
          <p:nvPr/>
        </p:nvSpPr>
        <p:spPr>
          <a:xfrm>
            <a:off x="8413750" y="6192793"/>
            <a:ext cx="4483100" cy="600164"/>
          </a:xfrm>
          <a:prstGeom prst="rect">
            <a:avLst/>
          </a:prstGeom>
          <a:noFill/>
        </p:spPr>
        <p:txBody>
          <a:bodyPr wrap="square" rtlCol="0">
            <a:spAutoFit/>
          </a:bodyPr>
          <a:lstStyle/>
          <a:p>
            <a:r>
              <a:rPr lang="en-US" sz="1100" dirty="0"/>
              <a:t>Model Available at: </a:t>
            </a:r>
            <a:r>
              <a:rPr lang="en-US" sz="1100" dirty="0">
                <a:hlinkClick r:id="rId3"/>
              </a:rPr>
              <a:t>https://github.com/abmgis/abmgis/tree/master/Chapter07-ModellingHumanBehaviour/Models/Store_choice_model</a:t>
            </a:r>
            <a:r>
              <a:rPr lang="en-US" sz="1100" dirty="0"/>
              <a:t> </a:t>
            </a:r>
          </a:p>
        </p:txBody>
      </p:sp>
    </p:spTree>
    <p:extLst>
      <p:ext uri="{BB962C8B-B14F-4D97-AF65-F5344CB8AC3E}">
        <p14:creationId xmlns:p14="http://schemas.microsoft.com/office/powerpoint/2010/main" val="5944093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58BA5-6468-7DF6-E6E1-B7DF7693E10A}"/>
              </a:ext>
            </a:extLst>
          </p:cNvPr>
          <p:cNvSpPr>
            <a:spLocks noGrp="1"/>
          </p:cNvSpPr>
          <p:nvPr>
            <p:ph type="title"/>
          </p:nvPr>
        </p:nvSpPr>
        <p:spPr/>
        <p:txBody>
          <a:bodyPr/>
          <a:lstStyle/>
          <a:p>
            <a:r>
              <a:rPr lang="en-US" dirty="0"/>
              <a:t>Summary of Mathematical Approaches</a:t>
            </a:r>
          </a:p>
        </p:txBody>
      </p:sp>
      <p:sp>
        <p:nvSpPr>
          <p:cNvPr id="3" name="Content Placeholder 2">
            <a:extLst>
              <a:ext uri="{FF2B5EF4-FFF2-40B4-BE49-F238E27FC236}">
                <a16:creationId xmlns:a16="http://schemas.microsoft.com/office/drawing/2014/main" id="{A701A596-FC1B-4BDA-1FF6-EB5C62C25A84}"/>
              </a:ext>
            </a:extLst>
          </p:cNvPr>
          <p:cNvSpPr>
            <a:spLocks noGrp="1"/>
          </p:cNvSpPr>
          <p:nvPr>
            <p:ph idx="1"/>
          </p:nvPr>
        </p:nvSpPr>
        <p:spPr/>
        <p:txBody>
          <a:bodyPr>
            <a:normAutofit/>
          </a:bodyPr>
          <a:lstStyle/>
          <a:p>
            <a:r>
              <a:rPr lang="en-US" dirty="0"/>
              <a:t>While such rule sets are able to broadly simulate behavior, one of the main criticisms levelled at this approach is that it cannot easily account for the multiple components of human behavior, and they should only be used when behavior can be well specified. </a:t>
            </a:r>
          </a:p>
          <a:p>
            <a:endParaRPr lang="en-US" dirty="0"/>
          </a:p>
          <a:p>
            <a:r>
              <a:rPr lang="en-US" dirty="0"/>
              <a:t>For the representation of more sophisticated </a:t>
            </a:r>
            <a:r>
              <a:rPr lang="en-US" dirty="0" err="1"/>
              <a:t>behaviours</a:t>
            </a:r>
            <a:r>
              <a:rPr lang="en-US" dirty="0"/>
              <a:t>, cognitive frameworks are often more appropriate, and it is to these that we turn to next.</a:t>
            </a:r>
          </a:p>
        </p:txBody>
      </p:sp>
    </p:spTree>
    <p:extLst>
      <p:ext uri="{BB962C8B-B14F-4D97-AF65-F5344CB8AC3E}">
        <p14:creationId xmlns:p14="http://schemas.microsoft.com/office/powerpoint/2010/main" val="10559300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645D1-A173-552D-2898-9C3B6B40780A}"/>
              </a:ext>
            </a:extLst>
          </p:cNvPr>
          <p:cNvSpPr>
            <a:spLocks noGrp="1"/>
          </p:cNvSpPr>
          <p:nvPr>
            <p:ph type="title"/>
          </p:nvPr>
        </p:nvSpPr>
        <p:spPr/>
        <p:txBody>
          <a:bodyPr/>
          <a:lstStyle/>
          <a:p>
            <a:r>
              <a:rPr lang="en-US" dirty="0"/>
              <a:t>Conceptual Cognitive Models</a:t>
            </a:r>
          </a:p>
        </p:txBody>
      </p:sp>
      <p:sp>
        <p:nvSpPr>
          <p:cNvPr id="3" name="Content Placeholder 2">
            <a:extLst>
              <a:ext uri="{FF2B5EF4-FFF2-40B4-BE49-F238E27FC236}">
                <a16:creationId xmlns:a16="http://schemas.microsoft.com/office/drawing/2014/main" id="{568D8DEB-0A48-0A6D-DE1A-131CD058A197}"/>
              </a:ext>
            </a:extLst>
          </p:cNvPr>
          <p:cNvSpPr>
            <a:spLocks noGrp="1"/>
          </p:cNvSpPr>
          <p:nvPr>
            <p:ph idx="1"/>
          </p:nvPr>
        </p:nvSpPr>
        <p:spPr/>
        <p:txBody>
          <a:bodyPr>
            <a:normAutofit/>
          </a:bodyPr>
          <a:lstStyle/>
          <a:p>
            <a:r>
              <a:rPr lang="en-US" dirty="0"/>
              <a:t>The second broad class of models are conceptual cognitive models. </a:t>
            </a:r>
          </a:p>
          <a:p>
            <a:endParaRPr lang="en-US" dirty="0"/>
          </a:p>
          <a:p>
            <a:r>
              <a:rPr lang="en-US" dirty="0"/>
              <a:t>Here we will only present three examples of cognitive models</a:t>
            </a:r>
          </a:p>
          <a:p>
            <a:pPr lvl="1"/>
            <a:r>
              <a:rPr lang="en-US" dirty="0"/>
              <a:t>Beliefs–desires–intentions (BDI) model</a:t>
            </a:r>
          </a:p>
          <a:p>
            <a:pPr lvl="1"/>
            <a:r>
              <a:rPr lang="en-US" dirty="0"/>
              <a:t>Fast and frugal model</a:t>
            </a:r>
          </a:p>
          <a:p>
            <a:pPr lvl="1"/>
            <a:r>
              <a:rPr lang="en-US" dirty="0"/>
              <a:t>Physical conditions, emotional states, cognitive capabilities and social status (PECS) model</a:t>
            </a:r>
          </a:p>
        </p:txBody>
      </p:sp>
    </p:spTree>
    <p:extLst>
      <p:ext uri="{BB962C8B-B14F-4D97-AF65-F5344CB8AC3E}">
        <p14:creationId xmlns:p14="http://schemas.microsoft.com/office/powerpoint/2010/main" val="39794517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10557-4050-EF65-E79A-1CCB2C5DBE2B}"/>
              </a:ext>
            </a:extLst>
          </p:cNvPr>
          <p:cNvSpPr>
            <a:spLocks noGrp="1"/>
          </p:cNvSpPr>
          <p:nvPr>
            <p:ph type="title"/>
          </p:nvPr>
        </p:nvSpPr>
        <p:spPr/>
        <p:txBody>
          <a:bodyPr/>
          <a:lstStyle/>
          <a:p>
            <a:r>
              <a:rPr lang="en-US" dirty="0"/>
              <a:t>Beliefs–Desires–Intentions Model</a:t>
            </a:r>
          </a:p>
        </p:txBody>
      </p:sp>
      <p:sp>
        <p:nvSpPr>
          <p:cNvPr id="3" name="Content Placeholder 2">
            <a:extLst>
              <a:ext uri="{FF2B5EF4-FFF2-40B4-BE49-F238E27FC236}">
                <a16:creationId xmlns:a16="http://schemas.microsoft.com/office/drawing/2014/main" id="{778D2D12-B6AA-E185-2CD2-C3926E532DF4}"/>
              </a:ext>
            </a:extLst>
          </p:cNvPr>
          <p:cNvSpPr>
            <a:spLocks noGrp="1"/>
          </p:cNvSpPr>
          <p:nvPr>
            <p:ph idx="1"/>
          </p:nvPr>
        </p:nvSpPr>
        <p:spPr/>
        <p:txBody>
          <a:bodyPr>
            <a:normAutofit fontScale="92500"/>
          </a:bodyPr>
          <a:lstStyle/>
          <a:p>
            <a:r>
              <a:rPr lang="en-US" dirty="0"/>
              <a:t>The beliefs–desires–intentions architecture (Bratman et al., 1988) is perhaps the most popular architecture and is centered around equipping agents with the cognitive components of </a:t>
            </a:r>
            <a:r>
              <a:rPr lang="en-US" b="1" dirty="0"/>
              <a:t>beliefs</a:t>
            </a:r>
            <a:r>
              <a:rPr lang="en-US" dirty="0"/>
              <a:t>, </a:t>
            </a:r>
            <a:r>
              <a:rPr lang="en-US" b="1" dirty="0"/>
              <a:t>desires</a:t>
            </a:r>
            <a:r>
              <a:rPr lang="en-US" dirty="0"/>
              <a:t> and </a:t>
            </a:r>
            <a:r>
              <a:rPr lang="en-US" b="1" dirty="0"/>
              <a:t>intentions</a:t>
            </a:r>
            <a:r>
              <a:rPr lang="en-US" dirty="0"/>
              <a:t>. </a:t>
            </a:r>
          </a:p>
          <a:p>
            <a:r>
              <a:rPr lang="en-US" dirty="0"/>
              <a:t>This approach follows </a:t>
            </a:r>
            <a:r>
              <a:rPr lang="en-US" i="1" dirty="0"/>
              <a:t>rational choice ideas </a:t>
            </a:r>
            <a:r>
              <a:rPr lang="en-US" dirty="0"/>
              <a:t>because no action is performed without some form of deliberation.</a:t>
            </a:r>
          </a:p>
          <a:p>
            <a:r>
              <a:rPr lang="en-US" dirty="0"/>
              <a:t>Behavior of a BDI agent is characterized by achieving goal(s) which are decided upon and then a plan is formed in order to satisfy the goals. </a:t>
            </a:r>
          </a:p>
          <a:p>
            <a:pPr lvl="1"/>
            <a:r>
              <a:rPr lang="en-US" b="1" dirty="0"/>
              <a:t>Beliefs</a:t>
            </a:r>
            <a:r>
              <a:rPr lang="en-US" dirty="0"/>
              <a:t> represent the agent’s internal knowledge of the world</a:t>
            </a:r>
          </a:p>
          <a:p>
            <a:pPr lvl="1"/>
            <a:r>
              <a:rPr lang="en-US" b="1" dirty="0"/>
              <a:t>Desires</a:t>
            </a:r>
            <a:r>
              <a:rPr lang="en-US" dirty="0"/>
              <a:t> are all the goals which the agent is trying to achieve.</a:t>
            </a:r>
          </a:p>
          <a:p>
            <a:pPr lvl="1"/>
            <a:r>
              <a:rPr lang="en-US" b="1" dirty="0"/>
              <a:t>Intentions</a:t>
            </a:r>
            <a:r>
              <a:rPr lang="en-US" dirty="0"/>
              <a:t> are sometimes viewed as a subset of goals, while at other times they are viewed as the set of plans which will achieve the desired goals.</a:t>
            </a:r>
          </a:p>
        </p:txBody>
      </p:sp>
    </p:spTree>
    <p:extLst>
      <p:ext uri="{BB962C8B-B14F-4D97-AF65-F5344CB8AC3E}">
        <p14:creationId xmlns:p14="http://schemas.microsoft.com/office/powerpoint/2010/main" val="11506597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2BB39-57E0-204B-ADA4-BF88BE7C46F3}"/>
              </a:ext>
            </a:extLst>
          </p:cNvPr>
          <p:cNvSpPr>
            <a:spLocks noGrp="1"/>
          </p:cNvSpPr>
          <p:nvPr>
            <p:ph type="title"/>
          </p:nvPr>
        </p:nvSpPr>
        <p:spPr/>
        <p:txBody>
          <a:bodyPr/>
          <a:lstStyle/>
          <a:p>
            <a:r>
              <a:rPr lang="en-US" dirty="0"/>
              <a:t>Beliefs–Desires–Intentions Model</a:t>
            </a:r>
          </a:p>
        </p:txBody>
      </p:sp>
      <p:sp>
        <p:nvSpPr>
          <p:cNvPr id="3" name="Content Placeholder 2">
            <a:extLst>
              <a:ext uri="{FF2B5EF4-FFF2-40B4-BE49-F238E27FC236}">
                <a16:creationId xmlns:a16="http://schemas.microsoft.com/office/drawing/2014/main" id="{DE17C061-1CB8-E892-CDB3-902E9E37D83B}"/>
              </a:ext>
            </a:extLst>
          </p:cNvPr>
          <p:cNvSpPr>
            <a:spLocks noGrp="1"/>
          </p:cNvSpPr>
          <p:nvPr>
            <p:ph idx="1"/>
          </p:nvPr>
        </p:nvSpPr>
        <p:spPr/>
        <p:txBody>
          <a:bodyPr>
            <a:normAutofit/>
          </a:bodyPr>
          <a:lstStyle/>
          <a:p>
            <a:r>
              <a:rPr lang="en-US" dirty="0"/>
              <a:t>The BDI architecture has been widely used in a diverse set of applications</a:t>
            </a:r>
          </a:p>
          <a:p>
            <a:pPr lvl="1"/>
            <a:r>
              <a:rPr lang="en-US" dirty="0"/>
              <a:t>Air traffic management (e.g., Rao &amp; </a:t>
            </a:r>
            <a:r>
              <a:rPr lang="en-US" dirty="0" err="1"/>
              <a:t>Georgeff</a:t>
            </a:r>
            <a:r>
              <a:rPr lang="en-US" dirty="0"/>
              <a:t>, 1991)</a:t>
            </a:r>
          </a:p>
          <a:p>
            <a:pPr lvl="1"/>
            <a:r>
              <a:rPr lang="en-US" dirty="0"/>
              <a:t>Characters in virtual environments (e.g., Torres et al., 2003)</a:t>
            </a:r>
          </a:p>
          <a:p>
            <a:pPr lvl="1"/>
            <a:r>
              <a:rPr lang="en-US" dirty="0"/>
              <a:t>Operations within a shipping container terminal (e.g., </a:t>
            </a:r>
            <a:r>
              <a:rPr lang="en-US" dirty="0" err="1"/>
              <a:t>Lokuge</a:t>
            </a:r>
            <a:r>
              <a:rPr lang="en-US" dirty="0"/>
              <a:t> and </a:t>
            </a:r>
            <a:r>
              <a:rPr lang="en-US" dirty="0" err="1"/>
              <a:t>Alahakoon</a:t>
            </a:r>
            <a:r>
              <a:rPr lang="en-US" dirty="0"/>
              <a:t>, 2004) </a:t>
            </a:r>
          </a:p>
          <a:p>
            <a:pPr lvl="1"/>
            <a:r>
              <a:rPr lang="en-US" dirty="0"/>
              <a:t>Transportation (e.g., </a:t>
            </a:r>
            <a:r>
              <a:rPr lang="en-US" dirty="0" err="1"/>
              <a:t>Horni</a:t>
            </a:r>
            <a:r>
              <a:rPr lang="en-US" dirty="0"/>
              <a:t> et al., 2016) </a:t>
            </a:r>
          </a:p>
          <a:p>
            <a:pPr lvl="1"/>
            <a:r>
              <a:rPr lang="en-US" dirty="0"/>
              <a:t>Geopolitics (e.g., Taylor et al., 2004) </a:t>
            </a:r>
          </a:p>
          <a:p>
            <a:pPr lvl="1"/>
            <a:r>
              <a:rPr lang="en-US" dirty="0"/>
              <a:t>Crime (e.g., </a:t>
            </a:r>
            <a:r>
              <a:rPr lang="en-US" dirty="0" err="1"/>
              <a:t>Brantingham</a:t>
            </a:r>
            <a:r>
              <a:rPr lang="en-US" dirty="0"/>
              <a:t> et al., 2005a)</a:t>
            </a:r>
          </a:p>
        </p:txBody>
      </p:sp>
    </p:spTree>
    <p:extLst>
      <p:ext uri="{BB962C8B-B14F-4D97-AF65-F5344CB8AC3E}">
        <p14:creationId xmlns:p14="http://schemas.microsoft.com/office/powerpoint/2010/main" val="23229478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C58D3-5D64-811F-9AE0-7F1F561E0131}"/>
              </a:ext>
            </a:extLst>
          </p:cNvPr>
          <p:cNvSpPr>
            <a:spLocks noGrp="1"/>
          </p:cNvSpPr>
          <p:nvPr>
            <p:ph type="title"/>
          </p:nvPr>
        </p:nvSpPr>
        <p:spPr/>
        <p:txBody>
          <a:bodyPr/>
          <a:lstStyle/>
          <a:p>
            <a:r>
              <a:rPr lang="en-US" dirty="0"/>
              <a:t>Fast and Frugal Model</a:t>
            </a:r>
          </a:p>
        </p:txBody>
      </p:sp>
      <p:sp>
        <p:nvSpPr>
          <p:cNvPr id="3" name="Content Placeholder 2">
            <a:extLst>
              <a:ext uri="{FF2B5EF4-FFF2-40B4-BE49-F238E27FC236}">
                <a16:creationId xmlns:a16="http://schemas.microsoft.com/office/drawing/2014/main" id="{F9FEE6B9-6A43-DFB8-47AC-C7FB4E98C471}"/>
              </a:ext>
            </a:extLst>
          </p:cNvPr>
          <p:cNvSpPr>
            <a:spLocks noGrp="1"/>
          </p:cNvSpPr>
          <p:nvPr>
            <p:ph idx="1"/>
          </p:nvPr>
        </p:nvSpPr>
        <p:spPr/>
        <p:txBody>
          <a:bodyPr>
            <a:normAutofit/>
          </a:bodyPr>
          <a:lstStyle/>
          <a:p>
            <a:r>
              <a:rPr lang="en-US" dirty="0"/>
              <a:t>The fast and frugal approach consists of a school of </a:t>
            </a:r>
            <a:r>
              <a:rPr lang="en-US" i="1" dirty="0"/>
              <a:t>heuristic rule </a:t>
            </a:r>
            <a:r>
              <a:rPr lang="en-US" dirty="0"/>
              <a:t>sets, designed to better capture how decision-making is made under uncertainty.</a:t>
            </a:r>
          </a:p>
          <a:p>
            <a:r>
              <a:rPr lang="en-US" dirty="0"/>
              <a:t>Rather than identifying and measuring all alternatives within an environment, decision-makers will instead use simple cues on which to base their decisions. </a:t>
            </a:r>
          </a:p>
          <a:p>
            <a:r>
              <a:rPr lang="en-US" dirty="0"/>
              <a:t>From a modelling perspective, the fast and frugal approach resembles a decision tree structure, and unlike other approaches, the model considers the cues affecting a decision sequentially in the order of their importance rather than in parallel.</a:t>
            </a:r>
          </a:p>
        </p:txBody>
      </p:sp>
    </p:spTree>
    <p:extLst>
      <p:ext uri="{BB962C8B-B14F-4D97-AF65-F5344CB8AC3E}">
        <p14:creationId xmlns:p14="http://schemas.microsoft.com/office/powerpoint/2010/main" val="38173106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1722A-136F-5973-9DFE-A5F56C5947E3}"/>
              </a:ext>
            </a:extLst>
          </p:cNvPr>
          <p:cNvSpPr>
            <a:spLocks noGrp="1"/>
          </p:cNvSpPr>
          <p:nvPr>
            <p:ph type="title"/>
          </p:nvPr>
        </p:nvSpPr>
        <p:spPr/>
        <p:txBody>
          <a:bodyPr/>
          <a:lstStyle/>
          <a:p>
            <a:r>
              <a:rPr lang="en-US" dirty="0"/>
              <a:t>Example of the Fast and Frugal Model</a:t>
            </a:r>
          </a:p>
        </p:txBody>
      </p:sp>
      <p:pic>
        <p:nvPicPr>
          <p:cNvPr id="5" name="Content Placeholder 4" descr="A screenshot of a map&#10;&#10;Description automatically generated with low confidence">
            <a:extLst>
              <a:ext uri="{FF2B5EF4-FFF2-40B4-BE49-F238E27FC236}">
                <a16:creationId xmlns:a16="http://schemas.microsoft.com/office/drawing/2014/main" id="{A9485428-415A-906D-C8D9-62E17726DBED}"/>
              </a:ext>
            </a:extLst>
          </p:cNvPr>
          <p:cNvPicPr>
            <a:picLocks noGrp="1" noChangeAspect="1"/>
          </p:cNvPicPr>
          <p:nvPr>
            <p:ph idx="1"/>
          </p:nvPr>
        </p:nvPicPr>
        <p:blipFill>
          <a:blip r:embed="rId2"/>
          <a:stretch>
            <a:fillRect/>
          </a:stretch>
        </p:blipFill>
        <p:spPr>
          <a:xfrm>
            <a:off x="2357567" y="1825625"/>
            <a:ext cx="7476865" cy="4351338"/>
          </a:xfrm>
        </p:spPr>
      </p:pic>
      <p:sp>
        <p:nvSpPr>
          <p:cNvPr id="6" name="TextBox 5">
            <a:extLst>
              <a:ext uri="{FF2B5EF4-FFF2-40B4-BE49-F238E27FC236}">
                <a16:creationId xmlns:a16="http://schemas.microsoft.com/office/drawing/2014/main" id="{E303402C-1E86-0489-22D9-9793F6EC6183}"/>
              </a:ext>
            </a:extLst>
          </p:cNvPr>
          <p:cNvSpPr txBox="1"/>
          <p:nvPr/>
        </p:nvSpPr>
        <p:spPr>
          <a:xfrm>
            <a:off x="1987825" y="6311900"/>
            <a:ext cx="8844665" cy="369332"/>
          </a:xfrm>
          <a:prstGeom prst="rect">
            <a:avLst/>
          </a:prstGeom>
          <a:noFill/>
        </p:spPr>
        <p:txBody>
          <a:bodyPr wrap="none" rtlCol="0">
            <a:spAutoFit/>
          </a:bodyPr>
          <a:lstStyle/>
          <a:p>
            <a:r>
              <a:rPr lang="en-US" dirty="0"/>
              <a:t>Appendix A14 - </a:t>
            </a:r>
            <a:r>
              <a:rPr lang="en-US" dirty="0" err="1"/>
              <a:t>RiftLand</a:t>
            </a:r>
            <a:r>
              <a:rPr lang="en-US" dirty="0"/>
              <a:t>: Analyzing Conflict, Disasters, and Humanitarian Crises in East Africa</a:t>
            </a:r>
          </a:p>
        </p:txBody>
      </p:sp>
    </p:spTree>
    <p:extLst>
      <p:ext uri="{BB962C8B-B14F-4D97-AF65-F5344CB8AC3E}">
        <p14:creationId xmlns:p14="http://schemas.microsoft.com/office/powerpoint/2010/main" val="271848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C578F-1A2D-8044-826D-BBA63371DC46}"/>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0F900AC-8ACD-6646-9D46-F69F5E911AD1}"/>
              </a:ext>
            </a:extLst>
          </p:cNvPr>
          <p:cNvSpPr>
            <a:spLocks noGrp="1"/>
          </p:cNvSpPr>
          <p:nvPr>
            <p:ph idx="1"/>
          </p:nvPr>
        </p:nvSpPr>
        <p:spPr/>
        <p:txBody>
          <a:bodyPr>
            <a:normAutofit/>
          </a:bodyPr>
          <a:lstStyle/>
          <a:p>
            <a:pPr marL="0" indent="0">
              <a:buNone/>
            </a:pPr>
            <a:r>
              <a:rPr lang="en-US" sz="4000" dirty="0"/>
              <a:t>“Imagine how difficult physics would be if electrons could think.” </a:t>
            </a:r>
          </a:p>
          <a:p>
            <a:pPr marL="0" indent="0">
              <a:buNone/>
            </a:pPr>
            <a:r>
              <a:rPr lang="en-US" sz="4000" dirty="0"/>
              <a:t>						Murray Gell-Mann </a:t>
            </a:r>
          </a:p>
          <a:p>
            <a:pPr marL="0" indent="0">
              <a:buNone/>
            </a:pPr>
            <a:r>
              <a:rPr lang="en-US" sz="900" dirty="0"/>
              <a:t>									(1969 Nobel Prize in Physics )</a:t>
            </a:r>
          </a:p>
        </p:txBody>
      </p:sp>
    </p:spTree>
    <p:extLst>
      <p:ext uri="{BB962C8B-B14F-4D97-AF65-F5344CB8AC3E}">
        <p14:creationId xmlns:p14="http://schemas.microsoft.com/office/powerpoint/2010/main" val="1955903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86284-CE6F-CD4E-38EF-C920BDBA24A0}"/>
              </a:ext>
            </a:extLst>
          </p:cNvPr>
          <p:cNvSpPr>
            <a:spLocks noGrp="1"/>
          </p:cNvSpPr>
          <p:nvPr>
            <p:ph type="title"/>
          </p:nvPr>
        </p:nvSpPr>
        <p:spPr/>
        <p:txBody>
          <a:bodyPr/>
          <a:lstStyle/>
          <a:p>
            <a:r>
              <a:rPr lang="en-US" dirty="0"/>
              <a:t>Example of the Fast and Frugal Model</a:t>
            </a:r>
          </a:p>
        </p:txBody>
      </p:sp>
      <p:pic>
        <p:nvPicPr>
          <p:cNvPr id="2050" name="Picture 2" descr="GUI logo">
            <a:extLst>
              <a:ext uri="{FF2B5EF4-FFF2-40B4-BE49-F238E27FC236}">
                <a16:creationId xmlns:a16="http://schemas.microsoft.com/office/drawing/2014/main" id="{496A0723-319F-1002-0C53-6A21D9ABD37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21345" y="1825625"/>
            <a:ext cx="7549309"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0713BF1-3C22-147E-4E9A-B7E5D86A649C}"/>
              </a:ext>
            </a:extLst>
          </p:cNvPr>
          <p:cNvSpPr txBox="1"/>
          <p:nvPr/>
        </p:nvSpPr>
        <p:spPr>
          <a:xfrm>
            <a:off x="975911" y="6471413"/>
            <a:ext cx="10240176" cy="369332"/>
          </a:xfrm>
          <a:prstGeom prst="rect">
            <a:avLst/>
          </a:prstGeom>
          <a:noFill/>
        </p:spPr>
        <p:txBody>
          <a:bodyPr wrap="none" rtlCol="0">
            <a:spAutoFit/>
          </a:bodyPr>
          <a:lstStyle/>
          <a:p>
            <a:r>
              <a:rPr lang="en-US" dirty="0"/>
              <a:t>Appendix A9 - Using Social Media Content To Inform Agent-based Models For Humanitarian Crisis Response</a:t>
            </a:r>
          </a:p>
        </p:txBody>
      </p:sp>
    </p:spTree>
    <p:extLst>
      <p:ext uri="{BB962C8B-B14F-4D97-AF65-F5344CB8AC3E}">
        <p14:creationId xmlns:p14="http://schemas.microsoft.com/office/powerpoint/2010/main" val="19817041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BF863-75D9-3B44-8838-9F65E52829FA}"/>
              </a:ext>
            </a:extLst>
          </p:cNvPr>
          <p:cNvSpPr>
            <a:spLocks noGrp="1"/>
          </p:cNvSpPr>
          <p:nvPr>
            <p:ph type="title"/>
          </p:nvPr>
        </p:nvSpPr>
        <p:spPr/>
        <p:txBody>
          <a:bodyPr/>
          <a:lstStyle/>
          <a:p>
            <a:r>
              <a:rPr lang="en-US" dirty="0"/>
              <a:t>Heuristic model of route choice</a:t>
            </a:r>
          </a:p>
        </p:txBody>
      </p:sp>
      <p:pic>
        <p:nvPicPr>
          <p:cNvPr id="5" name="Content Placeholder 4" descr="A close up of a map&#10;&#10;Description automatically generated">
            <a:extLst>
              <a:ext uri="{FF2B5EF4-FFF2-40B4-BE49-F238E27FC236}">
                <a16:creationId xmlns:a16="http://schemas.microsoft.com/office/drawing/2014/main" id="{77B9F937-AA99-CE42-A5E2-4230FA563310}"/>
              </a:ext>
            </a:extLst>
          </p:cNvPr>
          <p:cNvPicPr>
            <a:picLocks noGrp="1" noChangeAspect="1"/>
          </p:cNvPicPr>
          <p:nvPr>
            <p:ph idx="1"/>
          </p:nvPr>
        </p:nvPicPr>
        <p:blipFill>
          <a:blip r:embed="rId3"/>
          <a:stretch>
            <a:fillRect/>
          </a:stretch>
        </p:blipFill>
        <p:spPr>
          <a:xfrm>
            <a:off x="2059900" y="1406525"/>
            <a:ext cx="8072197" cy="4351338"/>
          </a:xfrm>
        </p:spPr>
      </p:pic>
      <p:sp>
        <p:nvSpPr>
          <p:cNvPr id="6" name="TextBox 5">
            <a:extLst>
              <a:ext uri="{FF2B5EF4-FFF2-40B4-BE49-F238E27FC236}">
                <a16:creationId xmlns:a16="http://schemas.microsoft.com/office/drawing/2014/main" id="{971C4D85-1966-4C49-A1B3-78AF2A224521}"/>
              </a:ext>
            </a:extLst>
          </p:cNvPr>
          <p:cNvSpPr txBox="1"/>
          <p:nvPr/>
        </p:nvSpPr>
        <p:spPr>
          <a:xfrm>
            <a:off x="279401" y="6119336"/>
            <a:ext cx="11912600" cy="1200329"/>
          </a:xfrm>
          <a:prstGeom prst="rect">
            <a:avLst/>
          </a:prstGeom>
          <a:noFill/>
        </p:spPr>
        <p:txBody>
          <a:bodyPr wrap="square" rtlCol="0">
            <a:spAutoFit/>
          </a:bodyPr>
          <a:lstStyle/>
          <a:p>
            <a:r>
              <a:rPr lang="en-US" dirty="0"/>
              <a:t>(A) breakdown of space into a hierarchy, differentiating regional, node-based, and road segment-based decision-making; (B) an example route choice process, where different heuristic rule sets are engaged at each level of the hierarchy</a:t>
            </a:r>
          </a:p>
          <a:p>
            <a:endParaRPr lang="en-US" dirty="0"/>
          </a:p>
          <a:p>
            <a:endParaRPr lang="en-US" dirty="0"/>
          </a:p>
        </p:txBody>
      </p:sp>
    </p:spTree>
    <p:extLst>
      <p:ext uri="{BB962C8B-B14F-4D97-AF65-F5344CB8AC3E}">
        <p14:creationId xmlns:p14="http://schemas.microsoft.com/office/powerpoint/2010/main" val="15821291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28C84-0E47-F2BF-B36D-36953B032D18}"/>
              </a:ext>
            </a:extLst>
          </p:cNvPr>
          <p:cNvSpPr>
            <a:spLocks noGrp="1"/>
          </p:cNvSpPr>
          <p:nvPr>
            <p:ph type="title"/>
          </p:nvPr>
        </p:nvSpPr>
        <p:spPr/>
        <p:txBody>
          <a:bodyPr/>
          <a:lstStyle/>
          <a:p>
            <a:r>
              <a:rPr lang="en-US" dirty="0"/>
              <a:t>Fast and Frugal</a:t>
            </a:r>
            <a:r>
              <a:rPr lang="en-US" b="1" dirty="0"/>
              <a:t> </a:t>
            </a:r>
            <a:r>
              <a:rPr lang="en-US" dirty="0"/>
              <a:t>vs</a:t>
            </a:r>
            <a:r>
              <a:rPr lang="en-US" b="1" dirty="0"/>
              <a:t>. </a:t>
            </a:r>
            <a:r>
              <a:rPr lang="en-US" dirty="0"/>
              <a:t>Probabilistic Models </a:t>
            </a:r>
          </a:p>
        </p:txBody>
      </p:sp>
      <p:sp>
        <p:nvSpPr>
          <p:cNvPr id="3" name="Content Placeholder 2">
            <a:extLst>
              <a:ext uri="{FF2B5EF4-FFF2-40B4-BE49-F238E27FC236}">
                <a16:creationId xmlns:a16="http://schemas.microsoft.com/office/drawing/2014/main" id="{87DE9D31-F481-A1D4-69C4-9383AAE05B29}"/>
              </a:ext>
            </a:extLst>
          </p:cNvPr>
          <p:cNvSpPr>
            <a:spLocks noGrp="1"/>
          </p:cNvSpPr>
          <p:nvPr>
            <p:ph idx="1"/>
          </p:nvPr>
        </p:nvSpPr>
        <p:spPr/>
        <p:txBody>
          <a:bodyPr>
            <a:normAutofit/>
          </a:bodyPr>
          <a:lstStyle/>
          <a:p>
            <a:r>
              <a:rPr lang="en-US" dirty="0"/>
              <a:t>How is this framework different from the probabilistic models? </a:t>
            </a:r>
          </a:p>
          <a:p>
            <a:pPr lvl="1"/>
            <a:r>
              <a:rPr lang="en-US" dirty="0"/>
              <a:t>One of the key differences between the fast and frugal method and the probabilistic models is that the decisions are based on heuristic facts, and the order in which the decisions are made relates to ordered facts </a:t>
            </a:r>
          </a:p>
          <a:p>
            <a:pPr lvl="2"/>
            <a:r>
              <a:rPr lang="en-US" dirty="0"/>
              <a:t>i.e., what are considered the most important to least). </a:t>
            </a:r>
          </a:p>
          <a:p>
            <a:pPr lvl="1"/>
            <a:endParaRPr lang="en-US" dirty="0"/>
          </a:p>
          <a:p>
            <a:pPr lvl="1"/>
            <a:r>
              <a:rPr lang="en-US" dirty="0"/>
              <a:t>Agents decide serially if they have enough information on which to act, and if not, they consider the next factor. </a:t>
            </a:r>
          </a:p>
          <a:p>
            <a:pPr lvl="1"/>
            <a:endParaRPr lang="en-US" dirty="0"/>
          </a:p>
          <a:p>
            <a:pPr lvl="1"/>
            <a:r>
              <a:rPr lang="en-US" dirty="0"/>
              <a:t>In probabilistic models an agent’s actions are drawn from a probability</a:t>
            </a:r>
          </a:p>
          <a:p>
            <a:pPr lvl="2"/>
            <a:r>
              <a:rPr lang="en-US" dirty="0"/>
              <a:t>e.g., the probability of infection or the probability of attaching to a new node).</a:t>
            </a:r>
          </a:p>
        </p:txBody>
      </p:sp>
    </p:spTree>
    <p:extLst>
      <p:ext uri="{BB962C8B-B14F-4D97-AF65-F5344CB8AC3E}">
        <p14:creationId xmlns:p14="http://schemas.microsoft.com/office/powerpoint/2010/main" val="209315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56CC1-4FB5-D4EF-8CD7-64D6E68991EE}"/>
              </a:ext>
            </a:extLst>
          </p:cNvPr>
          <p:cNvSpPr>
            <a:spLocks noGrp="1"/>
          </p:cNvSpPr>
          <p:nvPr>
            <p:ph type="title"/>
          </p:nvPr>
        </p:nvSpPr>
        <p:spPr/>
        <p:txBody>
          <a:bodyPr>
            <a:normAutofit fontScale="90000"/>
          </a:bodyPr>
          <a:lstStyle/>
          <a:p>
            <a:r>
              <a:rPr lang="en-US" dirty="0"/>
              <a:t>Physical Conditions, Emotional State, Cognitive</a:t>
            </a:r>
            <a:br>
              <a:rPr lang="en-US" dirty="0"/>
            </a:br>
            <a:r>
              <a:rPr lang="en-US" dirty="0"/>
              <a:t>Capability and </a:t>
            </a:r>
            <a:r>
              <a:rPr lang="en-US"/>
              <a:t>Social Status (PECS)</a:t>
            </a:r>
            <a:endParaRPr lang="en-US" dirty="0"/>
          </a:p>
        </p:txBody>
      </p:sp>
      <p:sp>
        <p:nvSpPr>
          <p:cNvPr id="3" name="Content Placeholder 2">
            <a:extLst>
              <a:ext uri="{FF2B5EF4-FFF2-40B4-BE49-F238E27FC236}">
                <a16:creationId xmlns:a16="http://schemas.microsoft.com/office/drawing/2014/main" id="{37F91824-ABB3-DE29-5AED-49D51CAF4953}"/>
              </a:ext>
            </a:extLst>
          </p:cNvPr>
          <p:cNvSpPr>
            <a:spLocks noGrp="1"/>
          </p:cNvSpPr>
          <p:nvPr>
            <p:ph idx="1"/>
          </p:nvPr>
        </p:nvSpPr>
        <p:spPr/>
        <p:txBody>
          <a:bodyPr>
            <a:normAutofit fontScale="85000" lnSpcReduction="20000"/>
          </a:bodyPr>
          <a:lstStyle/>
          <a:p>
            <a:r>
              <a:rPr lang="en-US" dirty="0"/>
              <a:t>The PECS framework states that human behavior can be modelled by taking into account </a:t>
            </a:r>
            <a:r>
              <a:rPr lang="en-US" b="1" dirty="0"/>
              <a:t>p</a:t>
            </a:r>
            <a:r>
              <a:rPr lang="en-US" dirty="0"/>
              <a:t>hysical conditions, </a:t>
            </a:r>
            <a:r>
              <a:rPr lang="en-US" b="1" dirty="0"/>
              <a:t>e</a:t>
            </a:r>
            <a:r>
              <a:rPr lang="en-US" dirty="0"/>
              <a:t>motional states, </a:t>
            </a:r>
            <a:r>
              <a:rPr lang="en-US" b="1" dirty="0"/>
              <a:t>c</a:t>
            </a:r>
            <a:r>
              <a:rPr lang="en-US" dirty="0"/>
              <a:t>ognitive </a:t>
            </a:r>
            <a:r>
              <a:rPr lang="en-US" b="1" dirty="0"/>
              <a:t>c</a:t>
            </a:r>
            <a:r>
              <a:rPr lang="en-US" dirty="0"/>
              <a:t>apabilities and </a:t>
            </a:r>
            <a:r>
              <a:rPr lang="en-US" b="1" dirty="0"/>
              <a:t>s</a:t>
            </a:r>
            <a:r>
              <a:rPr lang="en-US" dirty="0"/>
              <a:t>ocial status of an agent.</a:t>
            </a:r>
          </a:p>
          <a:p>
            <a:r>
              <a:rPr lang="en-US" dirty="0"/>
              <a:t>The framework is modular, allowing separate components to control each aspect of the agent’s behavior.</a:t>
            </a:r>
          </a:p>
          <a:p>
            <a:r>
              <a:rPr lang="en-US" dirty="0"/>
              <a:t>Consider a person in a shop who is contemplating purchasing some goods. They might experience </a:t>
            </a:r>
          </a:p>
          <a:p>
            <a:pPr lvl="1"/>
            <a:r>
              <a:rPr lang="en-US" b="1" dirty="0"/>
              <a:t>P</a:t>
            </a:r>
            <a:r>
              <a:rPr lang="en-US" dirty="0"/>
              <a:t>hysical needs (such as hunger), </a:t>
            </a:r>
          </a:p>
          <a:p>
            <a:pPr lvl="1"/>
            <a:r>
              <a:rPr lang="en-US" b="1" dirty="0"/>
              <a:t>E</a:t>
            </a:r>
            <a:r>
              <a:rPr lang="en-US" dirty="0"/>
              <a:t>motional states (such as surprise at the available goods), </a:t>
            </a:r>
          </a:p>
          <a:p>
            <a:pPr lvl="1"/>
            <a:r>
              <a:rPr lang="en-US" b="1" dirty="0"/>
              <a:t>C</a:t>
            </a:r>
            <a:r>
              <a:rPr lang="en-US" dirty="0"/>
              <a:t>ognition (such as information about current prices) and </a:t>
            </a:r>
          </a:p>
          <a:p>
            <a:pPr lvl="1"/>
            <a:r>
              <a:rPr lang="en-US" b="1" dirty="0"/>
              <a:t>S</a:t>
            </a:r>
            <a:r>
              <a:rPr lang="en-US" dirty="0"/>
              <a:t>ocial status (which will, for example, affect how the agent reacts to the shop assistant). </a:t>
            </a:r>
          </a:p>
          <a:p>
            <a:r>
              <a:rPr lang="en-US" dirty="0"/>
              <a:t>Schmidt (2000) and Urban (2000) argue that every aspect of human behavior can be modelled using these components, although, depending on the application, it might not be necessary to incorporate all of them.</a:t>
            </a:r>
          </a:p>
        </p:txBody>
      </p:sp>
    </p:spTree>
    <p:extLst>
      <p:ext uri="{BB962C8B-B14F-4D97-AF65-F5344CB8AC3E}">
        <p14:creationId xmlns:p14="http://schemas.microsoft.com/office/powerpoint/2010/main" val="22072299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E6DD0-86E4-FA49-89FF-A559DD8CB823}"/>
              </a:ext>
            </a:extLst>
          </p:cNvPr>
          <p:cNvSpPr>
            <a:spLocks noGrp="1"/>
          </p:cNvSpPr>
          <p:nvPr>
            <p:ph type="title"/>
          </p:nvPr>
        </p:nvSpPr>
        <p:spPr/>
        <p:txBody>
          <a:bodyPr>
            <a:normAutofit fontScale="90000"/>
          </a:bodyPr>
          <a:lstStyle/>
          <a:p>
            <a:r>
              <a:rPr lang="en-US" dirty="0"/>
              <a:t>A high-level representation of the resident agent behavior incorporated into the PECS framework</a:t>
            </a:r>
          </a:p>
        </p:txBody>
      </p:sp>
      <p:pic>
        <p:nvPicPr>
          <p:cNvPr id="5" name="Content Placeholder 4" descr="A screenshot of a cell phone&#10;&#10;Description automatically generated">
            <a:extLst>
              <a:ext uri="{FF2B5EF4-FFF2-40B4-BE49-F238E27FC236}">
                <a16:creationId xmlns:a16="http://schemas.microsoft.com/office/drawing/2014/main" id="{C2CE3198-918E-1A46-B06C-648BCC5DF175}"/>
              </a:ext>
            </a:extLst>
          </p:cNvPr>
          <p:cNvPicPr>
            <a:picLocks noGrp="1" noChangeAspect="1"/>
          </p:cNvPicPr>
          <p:nvPr>
            <p:ph idx="1"/>
          </p:nvPr>
        </p:nvPicPr>
        <p:blipFill>
          <a:blip r:embed="rId3"/>
          <a:stretch>
            <a:fillRect/>
          </a:stretch>
        </p:blipFill>
        <p:spPr>
          <a:xfrm>
            <a:off x="3374630" y="1825625"/>
            <a:ext cx="5442739" cy="4351338"/>
          </a:xfrm>
        </p:spPr>
      </p:pic>
      <p:sp>
        <p:nvSpPr>
          <p:cNvPr id="6" name="TextBox 5">
            <a:extLst>
              <a:ext uri="{FF2B5EF4-FFF2-40B4-BE49-F238E27FC236}">
                <a16:creationId xmlns:a16="http://schemas.microsoft.com/office/drawing/2014/main" id="{38C121D0-6E08-8B48-B51A-14ED2387AEA2}"/>
              </a:ext>
            </a:extLst>
          </p:cNvPr>
          <p:cNvSpPr txBox="1"/>
          <p:nvPr/>
        </p:nvSpPr>
        <p:spPr>
          <a:xfrm>
            <a:off x="2406649" y="6380163"/>
            <a:ext cx="7378700" cy="369332"/>
          </a:xfrm>
          <a:prstGeom prst="rect">
            <a:avLst/>
          </a:prstGeom>
          <a:noFill/>
        </p:spPr>
        <p:txBody>
          <a:bodyPr wrap="square" rtlCol="0">
            <a:spAutoFit/>
          </a:bodyPr>
          <a:lstStyle/>
          <a:p>
            <a:r>
              <a:rPr lang="en-US" dirty="0"/>
              <a:t>After Pires and Crooks, 2017, which was adapted in turn from Schmidt, 2000)</a:t>
            </a:r>
          </a:p>
        </p:txBody>
      </p:sp>
    </p:spTree>
    <p:extLst>
      <p:ext uri="{BB962C8B-B14F-4D97-AF65-F5344CB8AC3E}">
        <p14:creationId xmlns:p14="http://schemas.microsoft.com/office/powerpoint/2010/main" val="26724943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4788A-B787-4197-CEEC-81E84DF69C0C}"/>
              </a:ext>
            </a:extLst>
          </p:cNvPr>
          <p:cNvSpPr>
            <a:spLocks noGrp="1"/>
          </p:cNvSpPr>
          <p:nvPr>
            <p:ph type="title"/>
          </p:nvPr>
        </p:nvSpPr>
        <p:spPr/>
        <p:txBody>
          <a:bodyPr>
            <a:normAutofit fontScale="90000"/>
          </a:bodyPr>
          <a:lstStyle/>
          <a:p>
            <a:r>
              <a:rPr lang="en-US" dirty="0"/>
              <a:t>GUI of the Simulating Behavior in Riots using a</a:t>
            </a:r>
            <a:br>
              <a:rPr lang="en-US" dirty="0"/>
            </a:br>
            <a:r>
              <a:rPr lang="en-US" dirty="0"/>
              <a:t>Cognitive Model</a:t>
            </a:r>
          </a:p>
        </p:txBody>
      </p:sp>
      <p:pic>
        <p:nvPicPr>
          <p:cNvPr id="1026" name="Picture 2" descr="GUI logo">
            <a:extLst>
              <a:ext uri="{FF2B5EF4-FFF2-40B4-BE49-F238E27FC236}">
                <a16:creationId xmlns:a16="http://schemas.microsoft.com/office/drawing/2014/main" id="{5E8EED64-9BDD-47C1-89F1-40F9D500550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71850" y="2172494"/>
            <a:ext cx="5448300" cy="3657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C1225F6-AA15-0C27-BE83-EE0BB27E473A}"/>
              </a:ext>
            </a:extLst>
          </p:cNvPr>
          <p:cNvSpPr txBox="1"/>
          <p:nvPr/>
        </p:nvSpPr>
        <p:spPr>
          <a:xfrm>
            <a:off x="266700" y="6098144"/>
            <a:ext cx="11658600" cy="646331"/>
          </a:xfrm>
          <a:prstGeom prst="rect">
            <a:avLst/>
          </a:prstGeom>
          <a:noFill/>
        </p:spPr>
        <p:txBody>
          <a:bodyPr wrap="square" rtlCol="0">
            <a:spAutoFit/>
          </a:bodyPr>
          <a:lstStyle/>
          <a:p>
            <a:r>
              <a:rPr lang="en-US" dirty="0"/>
              <a:t>For the model see: </a:t>
            </a:r>
            <a:r>
              <a:rPr lang="en-US" dirty="0">
                <a:hlinkClick r:id="rId3"/>
              </a:rPr>
              <a:t>https://github.com/abmgis/abmgis/tree/master/AppendixA/Riots</a:t>
            </a:r>
            <a:r>
              <a:rPr lang="en-US" dirty="0"/>
              <a:t> while </a:t>
            </a:r>
            <a:r>
              <a:rPr lang="en-US" dirty="0">
                <a:hlinkClick r:id="rId4"/>
              </a:rPr>
              <a:t>https://youtu.be/gsaQK6lPxf0</a:t>
            </a:r>
            <a:r>
              <a:rPr lang="en-US" dirty="0"/>
              <a:t> shows an example model run </a:t>
            </a:r>
          </a:p>
        </p:txBody>
      </p:sp>
    </p:spTree>
    <p:extLst>
      <p:ext uri="{BB962C8B-B14F-4D97-AF65-F5344CB8AC3E}">
        <p14:creationId xmlns:p14="http://schemas.microsoft.com/office/powerpoint/2010/main" val="13922371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3A6A2-309B-DD24-3372-8BC520AEB742}"/>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45AB8F5C-4A3B-9481-B4F8-43FA5A0386E1}"/>
              </a:ext>
            </a:extLst>
          </p:cNvPr>
          <p:cNvSpPr>
            <a:spLocks noGrp="1"/>
          </p:cNvSpPr>
          <p:nvPr>
            <p:ph idx="1"/>
          </p:nvPr>
        </p:nvSpPr>
        <p:spPr>
          <a:xfrm>
            <a:off x="838200" y="1825624"/>
            <a:ext cx="10515600" cy="4524375"/>
          </a:xfrm>
        </p:spPr>
        <p:txBody>
          <a:bodyPr>
            <a:normAutofit fontScale="92500" lnSpcReduction="20000"/>
          </a:bodyPr>
          <a:lstStyle/>
          <a:p>
            <a:r>
              <a:rPr lang="en-US" dirty="0"/>
              <a:t>There are different ways one can incorporate human behavior within agent-based models. </a:t>
            </a:r>
          </a:p>
          <a:p>
            <a:r>
              <a:rPr lang="en-US" dirty="0"/>
              <a:t>The 2 main groups of behavioral models that are used to implement behavior:</a:t>
            </a:r>
          </a:p>
          <a:p>
            <a:pPr lvl="1"/>
            <a:r>
              <a:rPr lang="en-US" dirty="0"/>
              <a:t>Mathematical and Conceptual cognitive. </a:t>
            </a:r>
          </a:p>
          <a:p>
            <a:r>
              <a:rPr lang="en-US" dirty="0"/>
              <a:t>The most common implementations of</a:t>
            </a:r>
          </a:p>
          <a:p>
            <a:r>
              <a:rPr lang="en-US" dirty="0"/>
              <a:t>Whilst behavioral frameworks provide a useful starting point for implementing behavior, caution must also be exercised. </a:t>
            </a:r>
          </a:p>
          <a:p>
            <a:r>
              <a:rPr lang="en-US" dirty="0"/>
              <a:t>Challenges exist when it comes to simulating human behavior. </a:t>
            </a:r>
          </a:p>
          <a:p>
            <a:r>
              <a:rPr lang="en-US" dirty="0"/>
              <a:t>New forms of micro-level data (big data) offers a potential solution to these challenges and offers a rich vein for understanding behavior more realistically than has previously been possible.</a:t>
            </a:r>
          </a:p>
          <a:p>
            <a:endParaRPr lang="en-US" dirty="0"/>
          </a:p>
        </p:txBody>
      </p:sp>
    </p:spTree>
    <p:extLst>
      <p:ext uri="{BB962C8B-B14F-4D97-AF65-F5344CB8AC3E}">
        <p14:creationId xmlns:p14="http://schemas.microsoft.com/office/powerpoint/2010/main" val="10762270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AB473-008B-4E46-86D4-F7F1933AB427}"/>
              </a:ext>
            </a:extLst>
          </p:cNvPr>
          <p:cNvSpPr>
            <a:spLocks noGrp="1"/>
          </p:cNvSpPr>
          <p:nvPr>
            <p:ph type="title"/>
          </p:nvPr>
        </p:nvSpPr>
        <p:spPr/>
        <p:txBody>
          <a:bodyPr/>
          <a:lstStyle/>
          <a:p>
            <a:r>
              <a:rPr lang="en-US" dirty="0"/>
              <a:t>Further Reading</a:t>
            </a:r>
          </a:p>
        </p:txBody>
      </p:sp>
      <p:sp>
        <p:nvSpPr>
          <p:cNvPr id="3" name="Content Placeholder 2">
            <a:extLst>
              <a:ext uri="{FF2B5EF4-FFF2-40B4-BE49-F238E27FC236}">
                <a16:creationId xmlns:a16="http://schemas.microsoft.com/office/drawing/2014/main" id="{7647D43B-DEC3-BD49-9848-F13E1FAB26C6}"/>
              </a:ext>
            </a:extLst>
          </p:cNvPr>
          <p:cNvSpPr>
            <a:spLocks noGrp="1"/>
          </p:cNvSpPr>
          <p:nvPr>
            <p:ph idx="1"/>
          </p:nvPr>
        </p:nvSpPr>
        <p:spPr>
          <a:xfrm>
            <a:off x="838200" y="1825625"/>
            <a:ext cx="10515600" cy="4667250"/>
          </a:xfrm>
        </p:spPr>
        <p:txBody>
          <a:bodyPr>
            <a:normAutofit/>
          </a:bodyPr>
          <a:lstStyle/>
          <a:p>
            <a:r>
              <a:rPr lang="en-US" dirty="0"/>
              <a:t>Readers wishing to know more about the issues concerned with modelling human behavior are referred to:</a:t>
            </a:r>
          </a:p>
          <a:p>
            <a:pPr lvl="1"/>
            <a:r>
              <a:rPr lang="en-US" dirty="0"/>
              <a:t>Kennedy, W. (2012), Modelling human behavior in agent-based models. In A.J. </a:t>
            </a:r>
            <a:r>
              <a:rPr lang="en-US" dirty="0" err="1"/>
              <a:t>Heppenstall</a:t>
            </a:r>
            <a:r>
              <a:rPr lang="en-US" dirty="0"/>
              <a:t>, A.T. Crooks, L.M. See, and M. Batty (eds), </a:t>
            </a:r>
            <a:r>
              <a:rPr lang="en-US" i="1" dirty="0"/>
              <a:t>Agent-Based Models of Geographical Systems</a:t>
            </a:r>
            <a:r>
              <a:rPr lang="en-US" dirty="0"/>
              <a:t>, pp. 167–180..</a:t>
            </a:r>
          </a:p>
          <a:p>
            <a:r>
              <a:rPr lang="en-US" dirty="0"/>
              <a:t>For a discussion of the different types of behavioral frameworks, see:</a:t>
            </a:r>
          </a:p>
          <a:p>
            <a:pPr lvl="1"/>
            <a:r>
              <a:rPr lang="en-US" dirty="0" err="1"/>
              <a:t>Balke</a:t>
            </a:r>
            <a:r>
              <a:rPr lang="en-US" dirty="0"/>
              <a:t>, T. and Gilbert, N. (2014), How do agents make decisions? A survey. </a:t>
            </a:r>
            <a:r>
              <a:rPr lang="en-US" i="1" dirty="0"/>
              <a:t>Journal of Artificial Societies and Social Simulation</a:t>
            </a:r>
            <a:r>
              <a:rPr lang="en-US" dirty="0"/>
              <a:t>, 17(4), 13. Available at </a:t>
            </a:r>
            <a:r>
              <a:rPr lang="en-US" dirty="0">
                <a:hlinkClick r:id="rId2"/>
              </a:rPr>
              <a:t>http://jasss.soc.surrey.ac.uk/17/4/13.html</a:t>
            </a:r>
            <a:r>
              <a:rPr lang="en-US" dirty="0"/>
              <a:t>. </a:t>
            </a:r>
          </a:p>
          <a:p>
            <a:pPr lvl="1"/>
            <a:r>
              <a:rPr lang="en-US" dirty="0" err="1"/>
              <a:t>Schlüter</a:t>
            </a:r>
            <a:r>
              <a:rPr lang="en-US" dirty="0"/>
              <a:t> et al., (2017), A framework for mapping and comparing </a:t>
            </a:r>
            <a:r>
              <a:rPr lang="en-US" dirty="0" err="1"/>
              <a:t>behavioural</a:t>
            </a:r>
            <a:r>
              <a:rPr lang="en-US" dirty="0"/>
              <a:t> theories in models of social-ecological systems. </a:t>
            </a:r>
            <a:r>
              <a:rPr lang="en-US" i="1" dirty="0"/>
              <a:t>Ecological Economics</a:t>
            </a:r>
            <a:r>
              <a:rPr lang="en-US" dirty="0"/>
              <a:t>, 131, 21–35</a:t>
            </a:r>
            <a:r>
              <a:rPr lang="en-US" i="1" dirty="0"/>
              <a:t>.</a:t>
            </a:r>
          </a:p>
        </p:txBody>
      </p:sp>
    </p:spTree>
    <p:extLst>
      <p:ext uri="{BB962C8B-B14F-4D97-AF65-F5344CB8AC3E}">
        <p14:creationId xmlns:p14="http://schemas.microsoft.com/office/powerpoint/2010/main" val="8151677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603F1-5371-ED49-9B45-BAB26116FDF0}"/>
              </a:ext>
            </a:extLst>
          </p:cNvPr>
          <p:cNvSpPr>
            <a:spLocks noGrp="1"/>
          </p:cNvSpPr>
          <p:nvPr>
            <p:ph type="title"/>
          </p:nvPr>
        </p:nvSpPr>
        <p:spPr>
          <a:xfrm>
            <a:off x="354333" y="515492"/>
            <a:ext cx="3363974" cy="1607060"/>
          </a:xfrm>
          <a:noFill/>
          <a:ln w="19050">
            <a:solidFill>
              <a:schemeClr val="tx1"/>
            </a:solidFill>
          </a:ln>
        </p:spPr>
        <p:txBody>
          <a:bodyPr wrap="square" anchor="ctr">
            <a:normAutofit/>
          </a:bodyPr>
          <a:lstStyle/>
          <a:p>
            <a:pPr algn="ctr"/>
            <a:r>
              <a:rPr lang="en-US" sz="2800"/>
              <a:t>Online Resources</a:t>
            </a:r>
          </a:p>
        </p:txBody>
      </p:sp>
      <p:sp>
        <p:nvSpPr>
          <p:cNvPr id="3" name="Content Placeholder 2">
            <a:extLst>
              <a:ext uri="{FF2B5EF4-FFF2-40B4-BE49-F238E27FC236}">
                <a16:creationId xmlns:a16="http://schemas.microsoft.com/office/drawing/2014/main" id="{B42FB2AC-5534-604A-99B1-09695C0A2F01}"/>
              </a:ext>
            </a:extLst>
          </p:cNvPr>
          <p:cNvSpPr>
            <a:spLocks noGrp="1"/>
          </p:cNvSpPr>
          <p:nvPr>
            <p:ph idx="1"/>
          </p:nvPr>
        </p:nvSpPr>
        <p:spPr>
          <a:xfrm>
            <a:off x="354333" y="2638044"/>
            <a:ext cx="3363974" cy="3415623"/>
          </a:xfrm>
        </p:spPr>
        <p:txBody>
          <a:bodyPr>
            <a:normAutofit/>
          </a:bodyPr>
          <a:lstStyle/>
          <a:p>
            <a:r>
              <a:rPr lang="en-US" sz="2000" dirty="0"/>
              <a:t>Visit: </a:t>
            </a:r>
            <a:r>
              <a:rPr lang="en-US" sz="2000" dirty="0">
                <a:hlinkClick r:id="rId2"/>
              </a:rPr>
              <a:t>https://github.com/abmgis/abmgis/tree/master/Chapter07-ModellingHumanBehaviour</a:t>
            </a:r>
            <a:r>
              <a:rPr lang="en-US" sz="2000" dirty="0"/>
              <a:t> for a selection of models to highlight core concepts introduced in this chapter along with a tutorial.</a:t>
            </a:r>
          </a:p>
          <a:p>
            <a:pPr marL="0" indent="0">
              <a:buNone/>
            </a:pPr>
            <a:endParaRPr lang="en-US" sz="2000" dirty="0"/>
          </a:p>
        </p:txBody>
      </p:sp>
      <p:pic>
        <p:nvPicPr>
          <p:cNvPr id="7" name="Picture 6" descr="A screenshot of a cell phone&#10;&#10;Description automatically generated">
            <a:extLst>
              <a:ext uri="{FF2B5EF4-FFF2-40B4-BE49-F238E27FC236}">
                <a16:creationId xmlns:a16="http://schemas.microsoft.com/office/drawing/2014/main" id="{03E66FF3-5801-7442-89BA-DE87D3AD49BD}"/>
              </a:ext>
            </a:extLst>
          </p:cNvPr>
          <p:cNvPicPr>
            <a:picLocks noChangeAspect="1"/>
          </p:cNvPicPr>
          <p:nvPr/>
        </p:nvPicPr>
        <p:blipFill>
          <a:blip r:embed="rId3"/>
          <a:stretch>
            <a:fillRect/>
          </a:stretch>
        </p:blipFill>
        <p:spPr>
          <a:xfrm>
            <a:off x="4072640" y="338"/>
            <a:ext cx="8221411" cy="6885432"/>
          </a:xfrm>
          <a:prstGeom prst="rect">
            <a:avLst/>
          </a:prstGeom>
        </p:spPr>
      </p:pic>
    </p:spTree>
    <p:extLst>
      <p:ext uri="{BB962C8B-B14F-4D97-AF65-F5344CB8AC3E}">
        <p14:creationId xmlns:p14="http://schemas.microsoft.com/office/powerpoint/2010/main" val="3191978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FE9C0-A7E2-3773-0D5E-F9288B19594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EB8BAB99-8A07-2035-5794-A7D4661D594B}"/>
              </a:ext>
            </a:extLst>
          </p:cNvPr>
          <p:cNvSpPr>
            <a:spLocks noGrp="1"/>
          </p:cNvSpPr>
          <p:nvPr>
            <p:ph idx="1"/>
          </p:nvPr>
        </p:nvSpPr>
        <p:spPr/>
        <p:txBody>
          <a:bodyPr>
            <a:normAutofit/>
          </a:bodyPr>
          <a:lstStyle/>
          <a:p>
            <a:r>
              <a:rPr lang="en-US" dirty="0">
                <a:effectLst/>
                <a:latin typeface="Helvetica" pitchFamily="2" charset="0"/>
              </a:rPr>
              <a:t>One of the enduring challenges for geographers is understanding the consequences of individual actions over both time and space.</a:t>
            </a:r>
          </a:p>
          <a:p>
            <a:r>
              <a:rPr lang="en-US" dirty="0">
                <a:effectLst/>
                <a:latin typeface="Helvetica" pitchFamily="2" charset="0"/>
              </a:rPr>
              <a:t>Unlike in the physical sciences where particles are somewhat well behaved under a specific set of conditions, humans react differently to a particular situation or stimulus.</a:t>
            </a:r>
            <a:endParaRPr lang="en-US" dirty="0">
              <a:latin typeface="Helvetica" pitchFamily="2" charset="0"/>
            </a:endParaRPr>
          </a:p>
          <a:p>
            <a:r>
              <a:rPr lang="en-US" dirty="0">
                <a:effectLst/>
                <a:latin typeface="Helvetica" pitchFamily="2" charset="0"/>
              </a:rPr>
              <a:t>Simulating individuals (human or otherwise) presents a unique challenge for modelers.</a:t>
            </a:r>
          </a:p>
          <a:p>
            <a:endParaRPr lang="en-US" dirty="0">
              <a:effectLst/>
              <a:latin typeface="Helvetica" pitchFamily="2" charset="0"/>
            </a:endParaRPr>
          </a:p>
          <a:p>
            <a:endParaRPr lang="en-US" dirty="0">
              <a:effectLst/>
              <a:latin typeface="Helvetica" pitchFamily="2" charset="0"/>
            </a:endParaRPr>
          </a:p>
        </p:txBody>
      </p:sp>
      <p:sp>
        <p:nvSpPr>
          <p:cNvPr id="4" name="TextBox 3">
            <a:extLst>
              <a:ext uri="{FF2B5EF4-FFF2-40B4-BE49-F238E27FC236}">
                <a16:creationId xmlns:a16="http://schemas.microsoft.com/office/drawing/2014/main" id="{05C1491B-B68D-E2EB-CAC5-85E34C62A61E}"/>
              </a:ext>
            </a:extLst>
          </p:cNvPr>
          <p:cNvSpPr txBox="1"/>
          <p:nvPr/>
        </p:nvSpPr>
        <p:spPr>
          <a:xfrm>
            <a:off x="1981200" y="105833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477121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39FCF-01EC-8289-769C-53E5660E3EFE}"/>
              </a:ext>
            </a:extLst>
          </p:cNvPr>
          <p:cNvSpPr>
            <a:spLocks noGrp="1"/>
          </p:cNvSpPr>
          <p:nvPr>
            <p:ph type="title"/>
          </p:nvPr>
        </p:nvSpPr>
        <p:spPr/>
        <p:txBody>
          <a:bodyPr/>
          <a:lstStyle/>
          <a:p>
            <a:r>
              <a:rPr lang="en-US" dirty="0"/>
              <a:t>The Challenge of Simulating Human Behavior</a:t>
            </a:r>
          </a:p>
        </p:txBody>
      </p:sp>
      <p:sp>
        <p:nvSpPr>
          <p:cNvPr id="3" name="Content Placeholder 2">
            <a:extLst>
              <a:ext uri="{FF2B5EF4-FFF2-40B4-BE49-F238E27FC236}">
                <a16:creationId xmlns:a16="http://schemas.microsoft.com/office/drawing/2014/main" id="{E703178C-382A-0CBD-2192-CF26BF80D13F}"/>
              </a:ext>
            </a:extLst>
          </p:cNvPr>
          <p:cNvSpPr>
            <a:spLocks noGrp="1"/>
          </p:cNvSpPr>
          <p:nvPr>
            <p:ph idx="1"/>
          </p:nvPr>
        </p:nvSpPr>
        <p:spPr/>
        <p:txBody>
          <a:bodyPr/>
          <a:lstStyle/>
          <a:p>
            <a:pPr marL="0" indent="0">
              <a:buNone/>
            </a:pPr>
            <a:r>
              <a:rPr lang="en-US" i="1" dirty="0"/>
              <a:t>Human behavior flows from three main sources: desire, emotion, and knowledge</a:t>
            </a:r>
            <a:r>
              <a:rPr lang="en-US" dirty="0"/>
              <a:t>. (Plato)</a:t>
            </a:r>
          </a:p>
        </p:txBody>
      </p:sp>
      <p:sp>
        <p:nvSpPr>
          <p:cNvPr id="4" name="Content Placeholder 2">
            <a:extLst>
              <a:ext uri="{FF2B5EF4-FFF2-40B4-BE49-F238E27FC236}">
                <a16:creationId xmlns:a16="http://schemas.microsoft.com/office/drawing/2014/main" id="{95E1EF8E-1FD5-03C5-C2C4-D08F798AB78D}"/>
              </a:ext>
            </a:extLst>
          </p:cNvPr>
          <p:cNvSpPr txBox="1">
            <a:spLocks/>
          </p:cNvSpPr>
          <p:nvPr/>
        </p:nvSpPr>
        <p:spPr>
          <a:xfrm>
            <a:off x="609599" y="2782358"/>
            <a:ext cx="10515600" cy="3529542"/>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Humans possess such diverse personality traits, varying levels of knowledge, experience, desires and emotions.</a:t>
            </a:r>
          </a:p>
          <a:p>
            <a:r>
              <a:rPr lang="en-US" dirty="0"/>
              <a:t>Many basic emotions are short-lived, but can lead to complex, often unpredictable, longer-term behavior.</a:t>
            </a:r>
          </a:p>
          <a:p>
            <a:r>
              <a:rPr lang="en-US" dirty="0"/>
              <a:t>Added to this humans do not live in isolation – </a:t>
            </a:r>
          </a:p>
          <a:p>
            <a:pPr lvl="1"/>
            <a:r>
              <a:rPr lang="en-US" dirty="0"/>
              <a:t>we are embedded within dense and interconnected networks encompassing work, social and family ties.</a:t>
            </a:r>
          </a:p>
          <a:p>
            <a:r>
              <a:rPr lang="en-US" dirty="0"/>
              <a:t>The challenge for the researcher is to represent not only the social relationships between agents, but also how they vary with space and time and how they influence the behaviors of the agents.</a:t>
            </a:r>
          </a:p>
        </p:txBody>
      </p:sp>
    </p:spTree>
    <p:extLst>
      <p:ext uri="{BB962C8B-B14F-4D97-AF65-F5344CB8AC3E}">
        <p14:creationId xmlns:p14="http://schemas.microsoft.com/office/powerpoint/2010/main" val="6229296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0A611-397A-F737-49F5-9B70E009F1AB}"/>
              </a:ext>
            </a:extLst>
          </p:cNvPr>
          <p:cNvSpPr>
            <a:spLocks noGrp="1"/>
          </p:cNvSpPr>
          <p:nvPr>
            <p:ph type="title"/>
          </p:nvPr>
        </p:nvSpPr>
        <p:spPr/>
        <p:txBody>
          <a:bodyPr/>
          <a:lstStyle/>
          <a:p>
            <a:r>
              <a:rPr lang="en-US" dirty="0"/>
              <a:t>Pick a number</a:t>
            </a:r>
          </a:p>
        </p:txBody>
      </p:sp>
      <p:sp>
        <p:nvSpPr>
          <p:cNvPr id="3" name="Content Placeholder 2">
            <a:extLst>
              <a:ext uri="{FF2B5EF4-FFF2-40B4-BE49-F238E27FC236}">
                <a16:creationId xmlns:a16="http://schemas.microsoft.com/office/drawing/2014/main" id="{E90282EE-2B82-DC38-AB08-D12B2CA79E81}"/>
              </a:ext>
            </a:extLst>
          </p:cNvPr>
          <p:cNvSpPr>
            <a:spLocks noGrp="1"/>
          </p:cNvSpPr>
          <p:nvPr>
            <p:ph idx="1"/>
          </p:nvPr>
        </p:nvSpPr>
        <p:spPr/>
        <p:txBody>
          <a:bodyPr>
            <a:normAutofit/>
          </a:bodyPr>
          <a:lstStyle/>
          <a:p>
            <a:r>
              <a:rPr lang="en-US" dirty="0"/>
              <a:t>Kennedy (2012) challenges the people to answer the following question: Pick a number between 1 and 4.</a:t>
            </a:r>
          </a:p>
          <a:p>
            <a:r>
              <a:rPr lang="en-US" dirty="0"/>
              <a:t>The most common response is ‘</a:t>
            </a:r>
            <a:r>
              <a:rPr lang="en-US" b="1" dirty="0"/>
              <a:t>three</a:t>
            </a:r>
            <a:r>
              <a:rPr lang="en-US" dirty="0"/>
              <a:t>’ ....</a:t>
            </a:r>
          </a:p>
          <a:p>
            <a:r>
              <a:rPr lang="en-US" dirty="0"/>
              <a:t>The second most common answer is ‘</a:t>
            </a:r>
            <a:r>
              <a:rPr lang="en-US" b="1" dirty="0"/>
              <a:t>two</a:t>
            </a:r>
            <a:r>
              <a:rPr lang="en-US" dirty="0"/>
              <a:t>’. </a:t>
            </a:r>
          </a:p>
          <a:p>
            <a:r>
              <a:rPr lang="en-US" dirty="0"/>
              <a:t>Very few people decide to respond with either ‘</a:t>
            </a:r>
            <a:r>
              <a:rPr lang="en-US" b="1" dirty="0"/>
              <a:t>one</a:t>
            </a:r>
            <a:r>
              <a:rPr lang="en-US" dirty="0"/>
              <a:t>’ or ‘</a:t>
            </a:r>
            <a:r>
              <a:rPr lang="en-US" b="1" dirty="0"/>
              <a:t>four</a:t>
            </a:r>
            <a:r>
              <a:rPr lang="en-US" dirty="0"/>
              <a:t>’. </a:t>
            </a:r>
          </a:p>
          <a:p>
            <a:r>
              <a:rPr lang="en-US" dirty="0"/>
              <a:t>Sadly, there is not a serious study of this behavior but undocumented sources suggest that the response statistics are close to 50% for ‘</a:t>
            </a:r>
            <a:r>
              <a:rPr lang="en-US" b="1" dirty="0"/>
              <a:t>three</a:t>
            </a:r>
            <a:r>
              <a:rPr lang="en-US" dirty="0"/>
              <a:t>’, 30% for ‘</a:t>
            </a:r>
            <a:r>
              <a:rPr lang="en-US" b="1" dirty="0"/>
              <a:t>two</a:t>
            </a:r>
            <a:r>
              <a:rPr lang="en-US" dirty="0"/>
              <a:t>’ and about 10% for the other two answers.</a:t>
            </a:r>
          </a:p>
        </p:txBody>
      </p:sp>
    </p:spTree>
    <p:extLst>
      <p:ext uri="{BB962C8B-B14F-4D97-AF65-F5344CB8AC3E}">
        <p14:creationId xmlns:p14="http://schemas.microsoft.com/office/powerpoint/2010/main" val="1950412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D2C17-A547-D7EE-DC72-BCF3E7E382DC}"/>
              </a:ext>
            </a:extLst>
          </p:cNvPr>
          <p:cNvSpPr>
            <a:spLocks noGrp="1"/>
          </p:cNvSpPr>
          <p:nvPr>
            <p:ph type="title"/>
          </p:nvPr>
        </p:nvSpPr>
        <p:spPr/>
        <p:txBody>
          <a:bodyPr/>
          <a:lstStyle/>
          <a:p>
            <a:r>
              <a:rPr lang="en-US" dirty="0"/>
              <a:t>The Challenge of Simulating Human Behavior</a:t>
            </a:r>
          </a:p>
        </p:txBody>
      </p:sp>
      <p:sp>
        <p:nvSpPr>
          <p:cNvPr id="3" name="Content Placeholder 2">
            <a:extLst>
              <a:ext uri="{FF2B5EF4-FFF2-40B4-BE49-F238E27FC236}">
                <a16:creationId xmlns:a16="http://schemas.microsoft.com/office/drawing/2014/main" id="{31099D3D-D011-9CCB-BE5C-56528F5F7493}"/>
              </a:ext>
            </a:extLst>
          </p:cNvPr>
          <p:cNvSpPr>
            <a:spLocks noGrp="1"/>
          </p:cNvSpPr>
          <p:nvPr>
            <p:ph idx="1"/>
          </p:nvPr>
        </p:nvSpPr>
        <p:spPr/>
        <p:txBody>
          <a:bodyPr/>
          <a:lstStyle/>
          <a:p>
            <a:r>
              <a:rPr lang="en-US" dirty="0"/>
              <a:t>What does Kennedy’s (2012) simple experiment tell us? Simply that human behavior is not purely random, that there is a degree of predictability to how an individual may behave in a given situation.</a:t>
            </a:r>
          </a:p>
          <a:p>
            <a:endParaRPr lang="en-US" dirty="0"/>
          </a:p>
          <a:p>
            <a:r>
              <a:rPr lang="en-US" dirty="0"/>
              <a:t>Therefore, if we gather enough accurate information about how an individual will react and behave (e.g., from case studies, newspaper reports, laboratory experiments), we can formulate rules that an agent can use</a:t>
            </a:r>
          </a:p>
        </p:txBody>
      </p:sp>
    </p:spTree>
    <p:extLst>
      <p:ext uri="{BB962C8B-B14F-4D97-AF65-F5344CB8AC3E}">
        <p14:creationId xmlns:p14="http://schemas.microsoft.com/office/powerpoint/2010/main" val="3612087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social media post&#10;&#10;Description automatically generated">
            <a:extLst>
              <a:ext uri="{FF2B5EF4-FFF2-40B4-BE49-F238E27FC236}">
                <a16:creationId xmlns:a16="http://schemas.microsoft.com/office/drawing/2014/main" id="{100FDCB5-B244-EB46-81EF-C18209F3DE25}"/>
              </a:ext>
            </a:extLst>
          </p:cNvPr>
          <p:cNvPicPr>
            <a:picLocks noChangeAspect="1"/>
          </p:cNvPicPr>
          <p:nvPr/>
        </p:nvPicPr>
        <p:blipFill rotWithShape="1">
          <a:blip r:embed="rId3"/>
          <a:srcRect t="52716"/>
          <a:stretch/>
        </p:blipFill>
        <p:spPr>
          <a:xfrm>
            <a:off x="5839516" y="2710187"/>
            <a:ext cx="6352484" cy="3782688"/>
          </a:xfrm>
          <a:prstGeom prst="rect">
            <a:avLst/>
          </a:prstGeom>
        </p:spPr>
      </p:pic>
      <p:sp>
        <p:nvSpPr>
          <p:cNvPr id="2" name="Title 1">
            <a:extLst>
              <a:ext uri="{FF2B5EF4-FFF2-40B4-BE49-F238E27FC236}">
                <a16:creationId xmlns:a16="http://schemas.microsoft.com/office/drawing/2014/main" id="{D1CB3D15-52A8-3146-AF68-497FCFEE8298}"/>
              </a:ext>
            </a:extLst>
          </p:cNvPr>
          <p:cNvSpPr>
            <a:spLocks noGrp="1"/>
          </p:cNvSpPr>
          <p:nvPr>
            <p:ph type="title"/>
          </p:nvPr>
        </p:nvSpPr>
        <p:spPr>
          <a:xfrm>
            <a:off x="691096" y="1247671"/>
            <a:ext cx="10972800" cy="1325563"/>
          </a:xfrm>
        </p:spPr>
        <p:txBody>
          <a:bodyPr>
            <a:normAutofit fontScale="90000"/>
          </a:bodyPr>
          <a:lstStyle/>
          <a:p>
            <a:r>
              <a:rPr lang="en-US" dirty="0"/>
              <a:t>Behavioral Complexity Plotted Against Environmental Complexity for Selected Applications</a:t>
            </a:r>
            <a:br>
              <a:rPr lang="en-US" dirty="0"/>
            </a:br>
            <a:br>
              <a:rPr lang="en-US" dirty="0"/>
            </a:br>
            <a:endParaRPr lang="en-US" dirty="0"/>
          </a:p>
        </p:txBody>
      </p:sp>
      <p:pic>
        <p:nvPicPr>
          <p:cNvPr id="5" name="Content Placeholder 4" descr="A screenshot of a social media post&#10;&#10;Description automatically generated">
            <a:extLst>
              <a:ext uri="{FF2B5EF4-FFF2-40B4-BE49-F238E27FC236}">
                <a16:creationId xmlns:a16="http://schemas.microsoft.com/office/drawing/2014/main" id="{21D4F49C-BDA5-C44A-A363-2B10A0AE338E}"/>
              </a:ext>
            </a:extLst>
          </p:cNvPr>
          <p:cNvPicPr>
            <a:picLocks noGrp="1" noChangeAspect="1"/>
          </p:cNvPicPr>
          <p:nvPr>
            <p:ph idx="1"/>
          </p:nvPr>
        </p:nvPicPr>
        <p:blipFill rotWithShape="1">
          <a:blip r:embed="rId3"/>
          <a:srcRect b="46613"/>
          <a:stretch/>
        </p:blipFill>
        <p:spPr>
          <a:xfrm>
            <a:off x="177486" y="2573234"/>
            <a:ext cx="6000010" cy="4033941"/>
          </a:xfrm>
        </p:spPr>
      </p:pic>
      <p:sp>
        <p:nvSpPr>
          <p:cNvPr id="3" name="TextBox 2">
            <a:extLst>
              <a:ext uri="{FF2B5EF4-FFF2-40B4-BE49-F238E27FC236}">
                <a16:creationId xmlns:a16="http://schemas.microsoft.com/office/drawing/2014/main" id="{A8051752-A583-C747-490C-0715D0D81417}"/>
              </a:ext>
            </a:extLst>
          </p:cNvPr>
          <p:cNvSpPr txBox="1"/>
          <p:nvPr/>
        </p:nvSpPr>
        <p:spPr>
          <a:xfrm>
            <a:off x="6177496" y="2181935"/>
            <a:ext cx="8010939" cy="276999"/>
          </a:xfrm>
          <a:prstGeom prst="rect">
            <a:avLst/>
          </a:prstGeom>
          <a:noFill/>
        </p:spPr>
        <p:txBody>
          <a:bodyPr wrap="square" rtlCol="0">
            <a:spAutoFit/>
          </a:bodyPr>
          <a:lstStyle/>
          <a:p>
            <a:r>
              <a:rPr lang="en-US" sz="1200" dirty="0"/>
              <a:t>Behavioral complexity plotted against environmental complexity for selected applications</a:t>
            </a:r>
          </a:p>
        </p:txBody>
      </p:sp>
      <p:sp>
        <p:nvSpPr>
          <p:cNvPr id="4" name="TextBox 3">
            <a:extLst>
              <a:ext uri="{FF2B5EF4-FFF2-40B4-BE49-F238E27FC236}">
                <a16:creationId xmlns:a16="http://schemas.microsoft.com/office/drawing/2014/main" id="{8775F28D-48FC-66AB-F7D6-25BDB0A49E40}"/>
              </a:ext>
            </a:extLst>
          </p:cNvPr>
          <p:cNvSpPr txBox="1"/>
          <p:nvPr/>
        </p:nvSpPr>
        <p:spPr>
          <a:xfrm>
            <a:off x="366419" y="2170608"/>
            <a:ext cx="5811078" cy="276999"/>
          </a:xfrm>
          <a:prstGeom prst="rect">
            <a:avLst/>
          </a:prstGeom>
          <a:noFill/>
        </p:spPr>
        <p:txBody>
          <a:bodyPr wrap="square" rtlCol="0">
            <a:spAutoFit/>
          </a:bodyPr>
          <a:lstStyle/>
          <a:p>
            <a:r>
              <a:rPr lang="en-US" sz="1200" dirty="0"/>
              <a:t>Agent-based models based on the temporal or spatial scales for selected applications</a:t>
            </a:r>
          </a:p>
        </p:txBody>
      </p:sp>
    </p:spTree>
    <p:extLst>
      <p:ext uri="{BB962C8B-B14F-4D97-AF65-F5344CB8AC3E}">
        <p14:creationId xmlns:p14="http://schemas.microsoft.com/office/powerpoint/2010/main" val="3776048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09746-93BA-30B1-92FA-56AD5A427E30}"/>
              </a:ext>
            </a:extLst>
          </p:cNvPr>
          <p:cNvSpPr>
            <a:spLocks noGrp="1"/>
          </p:cNvSpPr>
          <p:nvPr>
            <p:ph type="title"/>
          </p:nvPr>
        </p:nvSpPr>
        <p:spPr/>
        <p:txBody>
          <a:bodyPr/>
          <a:lstStyle/>
          <a:p>
            <a:r>
              <a:rPr lang="en-US" dirty="0"/>
              <a:t>The Challenge of Simulating Human Behavior</a:t>
            </a:r>
          </a:p>
        </p:txBody>
      </p:sp>
      <p:sp>
        <p:nvSpPr>
          <p:cNvPr id="3" name="Content Placeholder 2">
            <a:extLst>
              <a:ext uri="{FF2B5EF4-FFF2-40B4-BE49-F238E27FC236}">
                <a16:creationId xmlns:a16="http://schemas.microsoft.com/office/drawing/2014/main" id="{8838DCFD-49ED-104C-BF8E-9CEEAF36D34E}"/>
              </a:ext>
            </a:extLst>
          </p:cNvPr>
          <p:cNvSpPr>
            <a:spLocks noGrp="1"/>
          </p:cNvSpPr>
          <p:nvPr>
            <p:ph idx="1"/>
          </p:nvPr>
        </p:nvSpPr>
        <p:spPr/>
        <p:txBody>
          <a:bodyPr>
            <a:normAutofit fontScale="92500" lnSpcReduction="10000"/>
          </a:bodyPr>
          <a:lstStyle/>
          <a:p>
            <a:r>
              <a:rPr lang="en-US" b="1" dirty="0"/>
              <a:t>System/environment complexity</a:t>
            </a:r>
            <a:r>
              <a:rPr lang="en-US" dirty="0"/>
              <a:t>: we are referring to how the models represent space </a:t>
            </a:r>
          </a:p>
          <a:p>
            <a:pPr lvl="1"/>
            <a:r>
              <a:rPr lang="en-US" dirty="0"/>
              <a:t>from abstract spatial representations – from the Schelling (1971) segregation model to models that capture the basic properties of space such as distance between places (e.g. Gulden et al., 2011; </a:t>
            </a:r>
            <a:r>
              <a:rPr lang="en-US" dirty="0" err="1"/>
              <a:t>Pumain</a:t>
            </a:r>
            <a:r>
              <a:rPr lang="en-US" dirty="0"/>
              <a:t>, 2012) and geographically explicit models that capture the complex geometries of the built environment.</a:t>
            </a:r>
          </a:p>
          <a:p>
            <a:r>
              <a:rPr lang="en-US" b="1" dirty="0"/>
              <a:t>Behavioral complexity</a:t>
            </a:r>
            <a:r>
              <a:rPr lang="en-US" dirty="0"/>
              <a:t>: trying to categorize models from simple behaviors to more complex behavioral representations. </a:t>
            </a:r>
          </a:p>
          <a:p>
            <a:pPr lvl="1"/>
            <a:r>
              <a:rPr lang="en-US" dirty="0"/>
              <a:t>Simple models would be along the lines of the Schelling model or the pedestrian models of Crooks et al. (2015a), while at the other extreme the models would need to capture all the functions of a ‘real ’ person.</a:t>
            </a:r>
          </a:p>
          <a:p>
            <a:r>
              <a:rPr lang="en-US" dirty="0"/>
              <a:t>Few published agent-based models are both behaviorally and environmentally complex.</a:t>
            </a:r>
          </a:p>
        </p:txBody>
      </p:sp>
    </p:spTree>
    <p:extLst>
      <p:ext uri="{BB962C8B-B14F-4D97-AF65-F5344CB8AC3E}">
        <p14:creationId xmlns:p14="http://schemas.microsoft.com/office/powerpoint/2010/main" val="4825632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409</TotalTime>
  <Words>2966</Words>
  <Application>Microsoft Macintosh PowerPoint</Application>
  <PresentationFormat>Widescreen</PresentationFormat>
  <Paragraphs>185</Paragraphs>
  <Slides>38</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Calibri</vt:lpstr>
      <vt:lpstr>Calibri Light</vt:lpstr>
      <vt:lpstr>Helvetica</vt:lpstr>
      <vt:lpstr>Office Theme</vt:lpstr>
      <vt:lpstr>Chapter 7</vt:lpstr>
      <vt:lpstr>Learning Objectives</vt:lpstr>
      <vt:lpstr>Introduction</vt:lpstr>
      <vt:lpstr>Introduction</vt:lpstr>
      <vt:lpstr>The Challenge of Simulating Human Behavior</vt:lpstr>
      <vt:lpstr>Pick a number</vt:lpstr>
      <vt:lpstr>The Challenge of Simulating Human Behavior</vt:lpstr>
      <vt:lpstr>Behavioral Complexity Plotted Against Environmental Complexity for Selected Applications  </vt:lpstr>
      <vt:lpstr>The Challenge of Simulating Human Behavior</vt:lpstr>
      <vt:lpstr>Behavioural Frameworks</vt:lpstr>
      <vt:lpstr>The five main dimensions for distinguishing agent architectures</vt:lpstr>
      <vt:lpstr>Overview of the key assumptions and application areas of popular theories used in representing behavior</vt:lpstr>
      <vt:lpstr>Challenges</vt:lpstr>
      <vt:lpstr>Representing Behavior: Mathematical Approaches</vt:lpstr>
      <vt:lpstr>Probabilistic Models</vt:lpstr>
      <vt:lpstr>Probabilistic Model Example</vt:lpstr>
      <vt:lpstr>Threshold Models</vt:lpstr>
      <vt:lpstr>Threshold Model Example</vt:lpstr>
      <vt:lpstr>Resulting patterns of segregation from different threshold levels</vt:lpstr>
      <vt:lpstr>Case Study: Simulating Consumer Behavior Using Probabilistic Rules</vt:lpstr>
      <vt:lpstr>Summary of customer group characteristics</vt:lpstr>
      <vt:lpstr>Case Study: Simulating Consumer Behavior Using Probabilistic Rules</vt:lpstr>
      <vt:lpstr>Basic spatial environment created within NetLogo that the consumer agents occupy</vt:lpstr>
      <vt:lpstr>Summary of Mathematical Approaches</vt:lpstr>
      <vt:lpstr>Conceptual Cognitive Models</vt:lpstr>
      <vt:lpstr>Beliefs–Desires–Intentions Model</vt:lpstr>
      <vt:lpstr>Beliefs–Desires–Intentions Model</vt:lpstr>
      <vt:lpstr>Fast and Frugal Model</vt:lpstr>
      <vt:lpstr>Example of the Fast and Frugal Model</vt:lpstr>
      <vt:lpstr>Example of the Fast and Frugal Model</vt:lpstr>
      <vt:lpstr>Heuristic model of route choice</vt:lpstr>
      <vt:lpstr>Fast and Frugal vs. Probabilistic Models </vt:lpstr>
      <vt:lpstr>Physical Conditions, Emotional State, Cognitive Capability and Social Status (PECS)</vt:lpstr>
      <vt:lpstr>A high-level representation of the resident agent behavior incorporated into the PECS framework</vt:lpstr>
      <vt:lpstr>GUI of the Simulating Behavior in Riots using a Cognitive Model</vt:lpstr>
      <vt:lpstr>Summary</vt:lpstr>
      <vt:lpstr>Further Reading</vt:lpstr>
      <vt:lpstr>Online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T Crooks</dc:creator>
  <cp:lastModifiedBy>Andrew Crooks</cp:lastModifiedBy>
  <cp:revision>29</cp:revision>
  <dcterms:created xsi:type="dcterms:W3CDTF">2018-07-16T13:06:35Z</dcterms:created>
  <dcterms:modified xsi:type="dcterms:W3CDTF">2023-06-15T17:59:23Z</dcterms:modified>
</cp:coreProperties>
</file>

<file path=docProps/thumbnail.jpeg>
</file>